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heme/themeOverride2.xml" ContentType="application/vnd.openxmlformats-officedocument.themeOverr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22"/>
  </p:notesMasterIdLst>
  <p:sldIdLst>
    <p:sldId id="305" r:id="rId5"/>
    <p:sldId id="321" r:id="rId6"/>
    <p:sldId id="315" r:id="rId7"/>
    <p:sldId id="312" r:id="rId8"/>
    <p:sldId id="311" r:id="rId9"/>
    <p:sldId id="314" r:id="rId10"/>
    <p:sldId id="319" r:id="rId11"/>
    <p:sldId id="318" r:id="rId12"/>
    <p:sldId id="316" r:id="rId13"/>
    <p:sldId id="320" r:id="rId14"/>
    <p:sldId id="323" r:id="rId15"/>
    <p:sldId id="325" r:id="rId16"/>
    <p:sldId id="324" r:id="rId17"/>
    <p:sldId id="322" r:id="rId18"/>
    <p:sldId id="317" r:id="rId19"/>
    <p:sldId id="326" r:id="rId20"/>
    <p:sldId id="327"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57282" autoAdjust="0"/>
  </p:normalViewPr>
  <p:slideViewPr>
    <p:cSldViewPr snapToGrid="0">
      <p:cViewPr varScale="1">
        <p:scale>
          <a:sx n="55" d="100"/>
          <a:sy n="55" d="100"/>
        </p:scale>
        <p:origin x="1578"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52194AD-BC1D-40A5-8061-74ED970CF0EC}" type="doc">
      <dgm:prSet loTypeId="urn:microsoft.com/office/officeart/2016/7/layout/HexagonTimeline" loCatId="process" qsTypeId="urn:microsoft.com/office/officeart/2005/8/quickstyle/simple4" qsCatId="simple" csTypeId="urn:microsoft.com/office/officeart/2005/8/colors/accent1_2" csCatId="accent1" phldr="1"/>
      <dgm:spPr/>
      <dgm:t>
        <a:bodyPr/>
        <a:lstStyle/>
        <a:p>
          <a:endParaRPr lang="en-US"/>
        </a:p>
      </dgm:t>
    </dgm:pt>
    <dgm:pt modelId="{470436C2-AB8C-44D2-A601-D202EF28CAB9}">
      <dgm:prSet custT="1"/>
      <dgm:spPr/>
      <dgm:t>
        <a:bodyPr/>
        <a:lstStyle/>
        <a:p>
          <a:r>
            <a:rPr lang="en-US" sz="1800" dirty="0"/>
            <a:t>2001</a:t>
          </a:r>
        </a:p>
      </dgm:t>
    </dgm:pt>
    <dgm:pt modelId="{5730B730-F013-48B6-BBEF-5A501064EB00}" type="parTrans" cxnId="{F942B8C5-7323-42C5-81E3-24148E3D8472}">
      <dgm:prSet/>
      <dgm:spPr/>
      <dgm:t>
        <a:bodyPr/>
        <a:lstStyle/>
        <a:p>
          <a:endParaRPr lang="en-US"/>
        </a:p>
      </dgm:t>
    </dgm:pt>
    <dgm:pt modelId="{2125FE7A-30E1-4461-8054-0105ED556DC5}" type="sibTrans" cxnId="{F942B8C5-7323-42C5-81E3-24148E3D8472}">
      <dgm:prSet/>
      <dgm:spPr/>
      <dgm:t>
        <a:bodyPr/>
        <a:lstStyle/>
        <a:p>
          <a:endParaRPr lang="en-US"/>
        </a:p>
      </dgm:t>
    </dgm:pt>
    <dgm:pt modelId="{FA711432-52FF-449A-96AC-E9B964DAEC35}">
      <dgm:prSet custT="1"/>
      <dgm:spPr/>
      <dgm:t>
        <a:bodyPr/>
        <a:lstStyle/>
        <a:p>
          <a:r>
            <a:rPr lang="en-US" sz="2400" dirty="0" err="1"/>
            <a:t>Haar</a:t>
          </a:r>
          <a:r>
            <a:rPr lang="en-US" sz="2400" dirty="0"/>
            <a:t> Cascade</a:t>
          </a:r>
          <a:r>
            <a:rPr lang="en-US" sz="1200" dirty="0"/>
            <a:t> </a:t>
          </a:r>
        </a:p>
      </dgm:t>
    </dgm:pt>
    <dgm:pt modelId="{548254CE-91A1-47E3-A412-38531D7A795D}" type="parTrans" cxnId="{517CB325-62EC-4E0E-91C0-0C1B58BB5F0A}">
      <dgm:prSet/>
      <dgm:spPr/>
      <dgm:t>
        <a:bodyPr/>
        <a:lstStyle/>
        <a:p>
          <a:endParaRPr lang="en-US"/>
        </a:p>
      </dgm:t>
    </dgm:pt>
    <dgm:pt modelId="{C416A550-A52D-406F-B186-5FDD3F472F71}" type="sibTrans" cxnId="{517CB325-62EC-4E0E-91C0-0C1B58BB5F0A}">
      <dgm:prSet/>
      <dgm:spPr/>
      <dgm:t>
        <a:bodyPr/>
        <a:lstStyle/>
        <a:p>
          <a:endParaRPr lang="en-US"/>
        </a:p>
      </dgm:t>
    </dgm:pt>
    <dgm:pt modelId="{784C4D9C-6BD9-46A6-818E-2F9E32A0005D}">
      <dgm:prSet custT="1"/>
      <dgm:spPr/>
      <dgm:t>
        <a:bodyPr/>
        <a:lstStyle/>
        <a:p>
          <a:r>
            <a:rPr lang="en-US" sz="1800" dirty="0"/>
            <a:t>2013</a:t>
          </a:r>
        </a:p>
      </dgm:t>
    </dgm:pt>
    <dgm:pt modelId="{8A955203-16FE-4E4A-A198-0745DE545A9D}" type="parTrans" cxnId="{46802EFC-9BBB-47EF-8ED9-9055FA2CDFB1}">
      <dgm:prSet/>
      <dgm:spPr/>
      <dgm:t>
        <a:bodyPr/>
        <a:lstStyle/>
        <a:p>
          <a:endParaRPr lang="en-US"/>
        </a:p>
      </dgm:t>
    </dgm:pt>
    <dgm:pt modelId="{C821C06E-AE69-427E-BAC3-DD095C5F5DE2}" type="sibTrans" cxnId="{46802EFC-9BBB-47EF-8ED9-9055FA2CDFB1}">
      <dgm:prSet/>
      <dgm:spPr/>
      <dgm:t>
        <a:bodyPr/>
        <a:lstStyle/>
        <a:p>
          <a:endParaRPr lang="en-US"/>
        </a:p>
      </dgm:t>
    </dgm:pt>
    <dgm:pt modelId="{D0A82FB8-1752-4D6F-8410-65D45BE9561E}">
      <dgm:prSet/>
      <dgm:spPr/>
      <dgm:t>
        <a:bodyPr/>
        <a:lstStyle/>
        <a:p>
          <a:r>
            <a:rPr lang="en-US" dirty="0"/>
            <a:t>HOG</a:t>
          </a:r>
        </a:p>
      </dgm:t>
    </dgm:pt>
    <dgm:pt modelId="{61919C9B-67C1-4818-8B22-371F0349AF0B}" type="parTrans" cxnId="{652564C5-1C9F-4165-825D-2B5E369E9B08}">
      <dgm:prSet/>
      <dgm:spPr/>
      <dgm:t>
        <a:bodyPr/>
        <a:lstStyle/>
        <a:p>
          <a:endParaRPr lang="en-US"/>
        </a:p>
      </dgm:t>
    </dgm:pt>
    <dgm:pt modelId="{BC71044F-3945-4433-9507-0F1DA1FDC91A}" type="sibTrans" cxnId="{652564C5-1C9F-4165-825D-2B5E369E9B08}">
      <dgm:prSet/>
      <dgm:spPr/>
      <dgm:t>
        <a:bodyPr/>
        <a:lstStyle/>
        <a:p>
          <a:endParaRPr lang="en-US"/>
        </a:p>
      </dgm:t>
    </dgm:pt>
    <dgm:pt modelId="{F8C565CB-F02F-49DD-8F1A-E2D32306B445}">
      <dgm:prSet/>
      <dgm:spPr/>
      <dgm:t>
        <a:bodyPr/>
        <a:lstStyle/>
        <a:p>
          <a:r>
            <a:rPr lang="en-US" dirty="0"/>
            <a:t>YOLO (v1)</a:t>
          </a:r>
        </a:p>
      </dgm:t>
    </dgm:pt>
    <dgm:pt modelId="{116086E4-3DA2-4410-9B39-9F62847B9BDE}" type="parTrans" cxnId="{ADD64242-AC47-4D8E-B6CF-E68B6EBBE21C}">
      <dgm:prSet/>
      <dgm:spPr/>
      <dgm:t>
        <a:bodyPr/>
        <a:lstStyle/>
        <a:p>
          <a:endParaRPr lang="en-US"/>
        </a:p>
      </dgm:t>
    </dgm:pt>
    <dgm:pt modelId="{CF4455B3-6B7C-4013-9023-23B5421D7AF5}" type="sibTrans" cxnId="{ADD64242-AC47-4D8E-B6CF-E68B6EBBE21C}">
      <dgm:prSet/>
      <dgm:spPr/>
      <dgm:t>
        <a:bodyPr/>
        <a:lstStyle/>
        <a:p>
          <a:endParaRPr lang="en-US"/>
        </a:p>
      </dgm:t>
    </dgm:pt>
    <dgm:pt modelId="{2B69C150-C962-46ED-A032-6DFF25CF63C4}">
      <dgm:prSet custT="1"/>
      <dgm:spPr/>
      <dgm:t>
        <a:bodyPr/>
        <a:lstStyle/>
        <a:p>
          <a:r>
            <a:rPr lang="en-US" sz="1800" dirty="0"/>
            <a:t>2015</a:t>
          </a:r>
        </a:p>
      </dgm:t>
    </dgm:pt>
    <dgm:pt modelId="{C2F2AFDD-9240-4783-9934-D9D85FC72453}" type="sibTrans" cxnId="{32E6360B-3755-4D38-8AB6-CAC505AB303E}">
      <dgm:prSet/>
      <dgm:spPr/>
      <dgm:t>
        <a:bodyPr/>
        <a:lstStyle/>
        <a:p>
          <a:endParaRPr lang="en-US"/>
        </a:p>
      </dgm:t>
    </dgm:pt>
    <dgm:pt modelId="{985FED35-869E-42B1-BCFA-A365B4BDACEE}" type="parTrans" cxnId="{32E6360B-3755-4D38-8AB6-CAC505AB303E}">
      <dgm:prSet/>
      <dgm:spPr/>
      <dgm:t>
        <a:bodyPr/>
        <a:lstStyle/>
        <a:p>
          <a:endParaRPr lang="en-US"/>
        </a:p>
      </dgm:t>
    </dgm:pt>
    <dgm:pt modelId="{CF9C7F8B-ACA5-4AF8-A08B-0E80CF03A32B}" type="pres">
      <dgm:prSet presAssocID="{B52194AD-BC1D-40A5-8061-74ED970CF0EC}" presName="Name0" presStyleCnt="0">
        <dgm:presLayoutVars>
          <dgm:chMax/>
          <dgm:chPref/>
          <dgm:animLvl val="lvl"/>
        </dgm:presLayoutVars>
      </dgm:prSet>
      <dgm:spPr/>
    </dgm:pt>
    <dgm:pt modelId="{33687FA3-D696-4D05-A921-E657360E9153}" type="pres">
      <dgm:prSet presAssocID="{470436C2-AB8C-44D2-A601-D202EF28CAB9}" presName="composite" presStyleCnt="0"/>
      <dgm:spPr/>
    </dgm:pt>
    <dgm:pt modelId="{28B7E585-1DEC-4555-8326-DC322CE6A0D9}" type="pres">
      <dgm:prSet presAssocID="{470436C2-AB8C-44D2-A601-D202EF28CAB9}" presName="Parent1" presStyleLbl="alignNode1" presStyleIdx="0" presStyleCnt="3">
        <dgm:presLayoutVars>
          <dgm:chMax val="1"/>
          <dgm:chPref val="1"/>
          <dgm:bulletEnabled val="1"/>
        </dgm:presLayoutVars>
      </dgm:prSet>
      <dgm:spPr/>
    </dgm:pt>
    <dgm:pt modelId="{E6B3F149-FD9C-4184-B517-50DE17DC9F42}" type="pres">
      <dgm:prSet presAssocID="{470436C2-AB8C-44D2-A601-D202EF28CAB9}" presName="Childtext1" presStyleLbl="revTx" presStyleIdx="0" presStyleCnt="3">
        <dgm:presLayoutVars>
          <dgm:chMax val="0"/>
          <dgm:chPref val="0"/>
          <dgm:bulletEnabled/>
        </dgm:presLayoutVars>
      </dgm:prSet>
      <dgm:spPr/>
    </dgm:pt>
    <dgm:pt modelId="{9A3567F5-3505-4A84-B150-84541A114DAE}" type="pres">
      <dgm:prSet presAssocID="{470436C2-AB8C-44D2-A601-D202EF28CAB9}" presName="ConnectLine" presStyleLbl="sibTrans1D1" presStyleIdx="0" presStyleCnt="3"/>
      <dgm:spPr>
        <a:noFill/>
        <a:ln w="12700" cap="rnd" cmpd="sng" algn="ctr">
          <a:solidFill>
            <a:schemeClr val="accent1">
              <a:hueOff val="0"/>
              <a:satOff val="0"/>
              <a:lumOff val="0"/>
              <a:alphaOff val="0"/>
            </a:schemeClr>
          </a:solidFill>
          <a:prstDash val="dash"/>
        </a:ln>
        <a:effectLst/>
      </dgm:spPr>
    </dgm:pt>
    <dgm:pt modelId="{3C2BEDA3-A6CB-4551-9245-20E856721676}" type="pres">
      <dgm:prSet presAssocID="{470436C2-AB8C-44D2-A601-D202EF28CAB9}" presName="ConnectLineEnd" presStyleLbl="node1" presStyleIdx="0" presStyleCnt="3"/>
      <dgm:spPr/>
    </dgm:pt>
    <dgm:pt modelId="{C300CFD9-A852-4630-9F5A-D9052EC40FAA}" type="pres">
      <dgm:prSet presAssocID="{470436C2-AB8C-44D2-A601-D202EF28CAB9}" presName="EmptyPane" presStyleCnt="0"/>
      <dgm:spPr/>
    </dgm:pt>
    <dgm:pt modelId="{89A522A2-C968-4BB0-AA0D-5C276045D013}" type="pres">
      <dgm:prSet presAssocID="{2125FE7A-30E1-4461-8054-0105ED556DC5}" presName="spaceBetweenRectangles" presStyleLbl="fgAcc1" presStyleIdx="0" presStyleCnt="2"/>
      <dgm:spPr/>
    </dgm:pt>
    <dgm:pt modelId="{3F8C7F44-0E39-4E64-AFA3-81ED9F564258}" type="pres">
      <dgm:prSet presAssocID="{784C4D9C-6BD9-46A6-818E-2F9E32A0005D}" presName="composite" presStyleCnt="0"/>
      <dgm:spPr/>
    </dgm:pt>
    <dgm:pt modelId="{8EAC610B-FC2D-4E66-A096-2E23A75E8CE6}" type="pres">
      <dgm:prSet presAssocID="{784C4D9C-6BD9-46A6-818E-2F9E32A0005D}" presName="Parent1" presStyleLbl="alignNode1" presStyleIdx="1" presStyleCnt="3">
        <dgm:presLayoutVars>
          <dgm:chMax val="1"/>
          <dgm:chPref val="1"/>
          <dgm:bulletEnabled val="1"/>
        </dgm:presLayoutVars>
      </dgm:prSet>
      <dgm:spPr/>
    </dgm:pt>
    <dgm:pt modelId="{4EBF67CA-7B13-4FE6-A5D4-F2B5DBB8EF10}" type="pres">
      <dgm:prSet presAssocID="{784C4D9C-6BD9-46A6-818E-2F9E32A0005D}" presName="Childtext1" presStyleLbl="revTx" presStyleIdx="1" presStyleCnt="3">
        <dgm:presLayoutVars>
          <dgm:chMax val="0"/>
          <dgm:chPref val="0"/>
          <dgm:bulletEnabled/>
        </dgm:presLayoutVars>
      </dgm:prSet>
      <dgm:spPr/>
    </dgm:pt>
    <dgm:pt modelId="{EF2BCF49-D21A-4CE2-AE95-81209766FB18}" type="pres">
      <dgm:prSet presAssocID="{784C4D9C-6BD9-46A6-818E-2F9E32A0005D}" presName="ConnectLine" presStyleLbl="sibTrans1D1" presStyleIdx="1" presStyleCnt="3"/>
      <dgm:spPr>
        <a:noFill/>
        <a:ln w="12700" cap="rnd" cmpd="sng" algn="ctr">
          <a:solidFill>
            <a:schemeClr val="accent1">
              <a:hueOff val="0"/>
              <a:satOff val="0"/>
              <a:lumOff val="0"/>
              <a:alphaOff val="0"/>
            </a:schemeClr>
          </a:solidFill>
          <a:prstDash val="dash"/>
        </a:ln>
        <a:effectLst/>
      </dgm:spPr>
    </dgm:pt>
    <dgm:pt modelId="{0CC65804-80E2-457A-A25B-A52705EE142F}" type="pres">
      <dgm:prSet presAssocID="{784C4D9C-6BD9-46A6-818E-2F9E32A0005D}" presName="ConnectLineEnd" presStyleLbl="node1" presStyleIdx="1" presStyleCnt="3"/>
      <dgm:spPr/>
    </dgm:pt>
    <dgm:pt modelId="{004F0C39-4635-43A3-8A4E-EA640B51ABF7}" type="pres">
      <dgm:prSet presAssocID="{784C4D9C-6BD9-46A6-818E-2F9E32A0005D}" presName="EmptyPane" presStyleCnt="0"/>
      <dgm:spPr/>
    </dgm:pt>
    <dgm:pt modelId="{61A8C36E-8A1B-40F2-AED1-4DCA68BADEF4}" type="pres">
      <dgm:prSet presAssocID="{C821C06E-AE69-427E-BAC3-DD095C5F5DE2}" presName="spaceBetweenRectangles" presStyleLbl="fgAcc1" presStyleIdx="1" presStyleCnt="2"/>
      <dgm:spPr/>
    </dgm:pt>
    <dgm:pt modelId="{25653124-9BAA-4AE1-8304-AA26FB2E3F53}" type="pres">
      <dgm:prSet presAssocID="{2B69C150-C962-46ED-A032-6DFF25CF63C4}" presName="composite" presStyleCnt="0"/>
      <dgm:spPr/>
    </dgm:pt>
    <dgm:pt modelId="{218458F2-C6C1-4CA1-95FD-E5E7768E5C6B}" type="pres">
      <dgm:prSet presAssocID="{2B69C150-C962-46ED-A032-6DFF25CF63C4}" presName="Parent1" presStyleLbl="alignNode1" presStyleIdx="2" presStyleCnt="3">
        <dgm:presLayoutVars>
          <dgm:chMax val="1"/>
          <dgm:chPref val="1"/>
          <dgm:bulletEnabled val="1"/>
        </dgm:presLayoutVars>
      </dgm:prSet>
      <dgm:spPr/>
    </dgm:pt>
    <dgm:pt modelId="{5401E5BC-5137-49E4-9201-53966AC64854}" type="pres">
      <dgm:prSet presAssocID="{2B69C150-C962-46ED-A032-6DFF25CF63C4}" presName="Childtext1" presStyleLbl="revTx" presStyleIdx="2" presStyleCnt="3">
        <dgm:presLayoutVars>
          <dgm:chMax val="0"/>
          <dgm:chPref val="0"/>
          <dgm:bulletEnabled/>
        </dgm:presLayoutVars>
      </dgm:prSet>
      <dgm:spPr/>
    </dgm:pt>
    <dgm:pt modelId="{74850E5A-A27F-4C49-B524-9BDA42FD5C7E}" type="pres">
      <dgm:prSet presAssocID="{2B69C150-C962-46ED-A032-6DFF25CF63C4}" presName="ConnectLine" presStyleLbl="sibTrans1D1" presStyleIdx="2" presStyleCnt="3"/>
      <dgm:spPr>
        <a:noFill/>
        <a:ln w="12700" cap="rnd" cmpd="sng" algn="ctr">
          <a:solidFill>
            <a:schemeClr val="accent1">
              <a:hueOff val="0"/>
              <a:satOff val="0"/>
              <a:lumOff val="0"/>
              <a:alphaOff val="0"/>
            </a:schemeClr>
          </a:solidFill>
          <a:prstDash val="dash"/>
        </a:ln>
        <a:effectLst/>
      </dgm:spPr>
    </dgm:pt>
    <dgm:pt modelId="{59A7864F-BA2A-4DE3-9F4E-36E9E79426E5}" type="pres">
      <dgm:prSet presAssocID="{2B69C150-C962-46ED-A032-6DFF25CF63C4}" presName="ConnectLineEnd" presStyleLbl="node1" presStyleIdx="2" presStyleCnt="3"/>
      <dgm:spPr/>
    </dgm:pt>
    <dgm:pt modelId="{EC21299B-726A-4025-B88D-0937A475202F}" type="pres">
      <dgm:prSet presAssocID="{2B69C150-C962-46ED-A032-6DFF25CF63C4}" presName="EmptyPane" presStyleCnt="0"/>
      <dgm:spPr/>
    </dgm:pt>
  </dgm:ptLst>
  <dgm:cxnLst>
    <dgm:cxn modelId="{32E6360B-3755-4D38-8AB6-CAC505AB303E}" srcId="{B52194AD-BC1D-40A5-8061-74ED970CF0EC}" destId="{2B69C150-C962-46ED-A032-6DFF25CF63C4}" srcOrd="2" destOrd="0" parTransId="{985FED35-869E-42B1-BCFA-A365B4BDACEE}" sibTransId="{C2F2AFDD-9240-4783-9934-D9D85FC72453}"/>
    <dgm:cxn modelId="{E68B4513-2346-4BC4-A736-5E30B7B2BE9E}" type="presOf" srcId="{D0A82FB8-1752-4D6F-8410-65D45BE9561E}" destId="{4EBF67CA-7B13-4FE6-A5D4-F2B5DBB8EF10}" srcOrd="0" destOrd="0" presId="urn:microsoft.com/office/officeart/2016/7/layout/HexagonTimeline"/>
    <dgm:cxn modelId="{517CB325-62EC-4E0E-91C0-0C1B58BB5F0A}" srcId="{470436C2-AB8C-44D2-A601-D202EF28CAB9}" destId="{FA711432-52FF-449A-96AC-E9B964DAEC35}" srcOrd="0" destOrd="0" parTransId="{548254CE-91A1-47E3-A412-38531D7A795D}" sibTransId="{C416A550-A52D-406F-B186-5FDD3F472F71}"/>
    <dgm:cxn modelId="{ADD64242-AC47-4D8E-B6CF-E68B6EBBE21C}" srcId="{2B69C150-C962-46ED-A032-6DFF25CF63C4}" destId="{F8C565CB-F02F-49DD-8F1A-E2D32306B445}" srcOrd="0" destOrd="0" parTransId="{116086E4-3DA2-4410-9B39-9F62847B9BDE}" sibTransId="{CF4455B3-6B7C-4013-9023-23B5421D7AF5}"/>
    <dgm:cxn modelId="{53019453-0969-41D9-8CC8-44ED82421A39}" type="presOf" srcId="{B52194AD-BC1D-40A5-8061-74ED970CF0EC}" destId="{CF9C7F8B-ACA5-4AF8-A08B-0E80CF03A32B}" srcOrd="0" destOrd="0" presId="urn:microsoft.com/office/officeart/2016/7/layout/HexagonTimeline"/>
    <dgm:cxn modelId="{FEB8B378-063C-43BD-B48F-8704453FCE39}" type="presOf" srcId="{F8C565CB-F02F-49DD-8F1A-E2D32306B445}" destId="{5401E5BC-5137-49E4-9201-53966AC64854}" srcOrd="0" destOrd="0" presId="urn:microsoft.com/office/officeart/2016/7/layout/HexagonTimeline"/>
    <dgm:cxn modelId="{4E11AE7D-60F8-4533-9F07-C8EED28647B2}" type="presOf" srcId="{FA711432-52FF-449A-96AC-E9B964DAEC35}" destId="{E6B3F149-FD9C-4184-B517-50DE17DC9F42}" srcOrd="0" destOrd="0" presId="urn:microsoft.com/office/officeart/2016/7/layout/HexagonTimeline"/>
    <dgm:cxn modelId="{7B132C82-C23B-42A3-ABBB-55E47E316820}" type="presOf" srcId="{784C4D9C-6BD9-46A6-818E-2F9E32A0005D}" destId="{8EAC610B-FC2D-4E66-A096-2E23A75E8CE6}" srcOrd="0" destOrd="0" presId="urn:microsoft.com/office/officeart/2016/7/layout/HexagonTimeline"/>
    <dgm:cxn modelId="{6FEBC895-0000-449D-9CFC-BE64F544A9B7}" type="presOf" srcId="{2B69C150-C962-46ED-A032-6DFF25CF63C4}" destId="{218458F2-C6C1-4CA1-95FD-E5E7768E5C6B}" srcOrd="0" destOrd="0" presId="urn:microsoft.com/office/officeart/2016/7/layout/HexagonTimeline"/>
    <dgm:cxn modelId="{A3808DBB-A8EC-4BF2-9D04-EECD876B6F64}" type="presOf" srcId="{470436C2-AB8C-44D2-A601-D202EF28CAB9}" destId="{28B7E585-1DEC-4555-8326-DC322CE6A0D9}" srcOrd="0" destOrd="0" presId="urn:microsoft.com/office/officeart/2016/7/layout/HexagonTimeline"/>
    <dgm:cxn modelId="{652564C5-1C9F-4165-825D-2B5E369E9B08}" srcId="{784C4D9C-6BD9-46A6-818E-2F9E32A0005D}" destId="{D0A82FB8-1752-4D6F-8410-65D45BE9561E}" srcOrd="0" destOrd="0" parTransId="{61919C9B-67C1-4818-8B22-371F0349AF0B}" sibTransId="{BC71044F-3945-4433-9507-0F1DA1FDC91A}"/>
    <dgm:cxn modelId="{F942B8C5-7323-42C5-81E3-24148E3D8472}" srcId="{B52194AD-BC1D-40A5-8061-74ED970CF0EC}" destId="{470436C2-AB8C-44D2-A601-D202EF28CAB9}" srcOrd="0" destOrd="0" parTransId="{5730B730-F013-48B6-BBEF-5A501064EB00}" sibTransId="{2125FE7A-30E1-4461-8054-0105ED556DC5}"/>
    <dgm:cxn modelId="{46802EFC-9BBB-47EF-8ED9-9055FA2CDFB1}" srcId="{B52194AD-BC1D-40A5-8061-74ED970CF0EC}" destId="{784C4D9C-6BD9-46A6-818E-2F9E32A0005D}" srcOrd="1" destOrd="0" parTransId="{8A955203-16FE-4E4A-A198-0745DE545A9D}" sibTransId="{C821C06E-AE69-427E-BAC3-DD095C5F5DE2}"/>
    <dgm:cxn modelId="{44ECAFA0-2169-46A1-8DEA-D62D887018A7}" type="presParOf" srcId="{CF9C7F8B-ACA5-4AF8-A08B-0E80CF03A32B}" destId="{33687FA3-D696-4D05-A921-E657360E9153}" srcOrd="0" destOrd="0" presId="urn:microsoft.com/office/officeart/2016/7/layout/HexagonTimeline"/>
    <dgm:cxn modelId="{460A7C98-D803-4727-A1DC-72EDEA07D4D6}" type="presParOf" srcId="{33687FA3-D696-4D05-A921-E657360E9153}" destId="{28B7E585-1DEC-4555-8326-DC322CE6A0D9}" srcOrd="0" destOrd="0" presId="urn:microsoft.com/office/officeart/2016/7/layout/HexagonTimeline"/>
    <dgm:cxn modelId="{E24777EC-6AC8-4377-B2D8-0D9493BDAB45}" type="presParOf" srcId="{33687FA3-D696-4D05-A921-E657360E9153}" destId="{E6B3F149-FD9C-4184-B517-50DE17DC9F42}" srcOrd="1" destOrd="0" presId="urn:microsoft.com/office/officeart/2016/7/layout/HexagonTimeline"/>
    <dgm:cxn modelId="{C6329462-37FF-4AFE-8912-32D76D759CD0}" type="presParOf" srcId="{33687FA3-D696-4D05-A921-E657360E9153}" destId="{9A3567F5-3505-4A84-B150-84541A114DAE}" srcOrd="2" destOrd="0" presId="urn:microsoft.com/office/officeart/2016/7/layout/HexagonTimeline"/>
    <dgm:cxn modelId="{45E52CEC-751D-4640-A2D6-3D5241A19C02}" type="presParOf" srcId="{33687FA3-D696-4D05-A921-E657360E9153}" destId="{3C2BEDA3-A6CB-4551-9245-20E856721676}" srcOrd="3" destOrd="0" presId="urn:microsoft.com/office/officeart/2016/7/layout/HexagonTimeline"/>
    <dgm:cxn modelId="{D72EBEDE-A9C4-4B81-BAAD-56F500EA7084}" type="presParOf" srcId="{33687FA3-D696-4D05-A921-E657360E9153}" destId="{C300CFD9-A852-4630-9F5A-D9052EC40FAA}" srcOrd="4" destOrd="0" presId="urn:microsoft.com/office/officeart/2016/7/layout/HexagonTimeline"/>
    <dgm:cxn modelId="{407A32A1-2F19-4BD8-B53F-D3A8FC036823}" type="presParOf" srcId="{CF9C7F8B-ACA5-4AF8-A08B-0E80CF03A32B}" destId="{89A522A2-C968-4BB0-AA0D-5C276045D013}" srcOrd="1" destOrd="0" presId="urn:microsoft.com/office/officeart/2016/7/layout/HexagonTimeline"/>
    <dgm:cxn modelId="{9D37C8CB-3E82-4C96-B28B-B407581E554F}" type="presParOf" srcId="{CF9C7F8B-ACA5-4AF8-A08B-0E80CF03A32B}" destId="{3F8C7F44-0E39-4E64-AFA3-81ED9F564258}" srcOrd="2" destOrd="0" presId="urn:microsoft.com/office/officeart/2016/7/layout/HexagonTimeline"/>
    <dgm:cxn modelId="{34E19442-60C1-40F9-A532-9F6088F823B7}" type="presParOf" srcId="{3F8C7F44-0E39-4E64-AFA3-81ED9F564258}" destId="{8EAC610B-FC2D-4E66-A096-2E23A75E8CE6}" srcOrd="0" destOrd="0" presId="urn:microsoft.com/office/officeart/2016/7/layout/HexagonTimeline"/>
    <dgm:cxn modelId="{ACCCCA10-412D-49F3-BDDE-7F2620822A4F}" type="presParOf" srcId="{3F8C7F44-0E39-4E64-AFA3-81ED9F564258}" destId="{4EBF67CA-7B13-4FE6-A5D4-F2B5DBB8EF10}" srcOrd="1" destOrd="0" presId="urn:microsoft.com/office/officeart/2016/7/layout/HexagonTimeline"/>
    <dgm:cxn modelId="{DE58CB4F-28A4-41A7-AD9D-0786C2CBE573}" type="presParOf" srcId="{3F8C7F44-0E39-4E64-AFA3-81ED9F564258}" destId="{EF2BCF49-D21A-4CE2-AE95-81209766FB18}" srcOrd="2" destOrd="0" presId="urn:microsoft.com/office/officeart/2016/7/layout/HexagonTimeline"/>
    <dgm:cxn modelId="{49F451C7-46F1-4D88-95C8-0EE862A46B8C}" type="presParOf" srcId="{3F8C7F44-0E39-4E64-AFA3-81ED9F564258}" destId="{0CC65804-80E2-457A-A25B-A52705EE142F}" srcOrd="3" destOrd="0" presId="urn:microsoft.com/office/officeart/2016/7/layout/HexagonTimeline"/>
    <dgm:cxn modelId="{6EC57F56-5F73-422F-A881-0737F4A8749F}" type="presParOf" srcId="{3F8C7F44-0E39-4E64-AFA3-81ED9F564258}" destId="{004F0C39-4635-43A3-8A4E-EA640B51ABF7}" srcOrd="4" destOrd="0" presId="urn:microsoft.com/office/officeart/2016/7/layout/HexagonTimeline"/>
    <dgm:cxn modelId="{010D9234-25DE-4A44-97EF-DB4F5DBC61F2}" type="presParOf" srcId="{CF9C7F8B-ACA5-4AF8-A08B-0E80CF03A32B}" destId="{61A8C36E-8A1B-40F2-AED1-4DCA68BADEF4}" srcOrd="3" destOrd="0" presId="urn:microsoft.com/office/officeart/2016/7/layout/HexagonTimeline"/>
    <dgm:cxn modelId="{8CCB8D40-E4B5-4972-BD51-A718E2557FB0}" type="presParOf" srcId="{CF9C7F8B-ACA5-4AF8-A08B-0E80CF03A32B}" destId="{25653124-9BAA-4AE1-8304-AA26FB2E3F53}" srcOrd="4" destOrd="0" presId="urn:microsoft.com/office/officeart/2016/7/layout/HexagonTimeline"/>
    <dgm:cxn modelId="{39B4A008-607F-4E02-BA02-B61B20CC491F}" type="presParOf" srcId="{25653124-9BAA-4AE1-8304-AA26FB2E3F53}" destId="{218458F2-C6C1-4CA1-95FD-E5E7768E5C6B}" srcOrd="0" destOrd="0" presId="urn:microsoft.com/office/officeart/2016/7/layout/HexagonTimeline"/>
    <dgm:cxn modelId="{B5EE1C41-7BF2-4595-8AD9-41F8F808BCFE}" type="presParOf" srcId="{25653124-9BAA-4AE1-8304-AA26FB2E3F53}" destId="{5401E5BC-5137-49E4-9201-53966AC64854}" srcOrd="1" destOrd="0" presId="urn:microsoft.com/office/officeart/2016/7/layout/HexagonTimeline"/>
    <dgm:cxn modelId="{DD7B6716-3267-4B0D-95F8-E6C8763DC697}" type="presParOf" srcId="{25653124-9BAA-4AE1-8304-AA26FB2E3F53}" destId="{74850E5A-A27F-4C49-B524-9BDA42FD5C7E}" srcOrd="2" destOrd="0" presId="urn:microsoft.com/office/officeart/2016/7/layout/HexagonTimeline"/>
    <dgm:cxn modelId="{7476A7B6-D3D8-479B-9A47-744FE27358A6}" type="presParOf" srcId="{25653124-9BAA-4AE1-8304-AA26FB2E3F53}" destId="{59A7864F-BA2A-4DE3-9F4E-36E9E79426E5}" srcOrd="3" destOrd="0" presId="urn:microsoft.com/office/officeart/2016/7/layout/HexagonTimeline"/>
    <dgm:cxn modelId="{917F477E-0683-4988-8DC4-6AC282324A2E}" type="presParOf" srcId="{25653124-9BAA-4AE1-8304-AA26FB2E3F53}" destId="{EC21299B-726A-4025-B88D-0937A475202F}" srcOrd="4" destOrd="0" presId="urn:microsoft.com/office/officeart/2016/7/layout/HexagonTimeline"/>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8B7E585-1DEC-4555-8326-DC322CE6A0D9}">
      <dsp:nvSpPr>
        <dsp:cNvPr id="0" name=""/>
        <dsp:cNvSpPr/>
      </dsp:nvSpPr>
      <dsp:spPr>
        <a:xfrm>
          <a:off x="487755" y="1634490"/>
          <a:ext cx="2482455" cy="445770"/>
        </a:xfrm>
        <a:prstGeom prst="homePlate">
          <a:avLst>
            <a:gd name="adj" fmla="val 40000"/>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0000"/>
                <a:lumMod val="90000"/>
              </a:schemeClr>
            </a:gs>
          </a:gsLst>
          <a:lin ang="5400000" scaled="0"/>
        </a:gradFill>
        <a:ln w="9525" cap="rnd" cmpd="sng" algn="ctr">
          <a:solidFill>
            <a:schemeClr val="accent1">
              <a:hueOff val="0"/>
              <a:satOff val="0"/>
              <a:lumOff val="0"/>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800100">
            <a:lnSpc>
              <a:spcPct val="90000"/>
            </a:lnSpc>
            <a:spcBef>
              <a:spcPct val="0"/>
            </a:spcBef>
            <a:spcAft>
              <a:spcPct val="35000"/>
            </a:spcAft>
            <a:buNone/>
          </a:pPr>
          <a:r>
            <a:rPr lang="en-US" sz="1800" kern="1200" dirty="0"/>
            <a:t>2001</a:t>
          </a:r>
        </a:p>
      </dsp:txBody>
      <dsp:txXfrm>
        <a:off x="487755" y="1634490"/>
        <a:ext cx="2393301" cy="445770"/>
      </dsp:txXfrm>
    </dsp:sp>
    <dsp:sp modelId="{E6B3F149-FD9C-4184-B517-50DE17DC9F42}">
      <dsp:nvSpPr>
        <dsp:cNvPr id="0" name=""/>
        <dsp:cNvSpPr/>
      </dsp:nvSpPr>
      <dsp:spPr>
        <a:xfrm>
          <a:off x="5055" y="0"/>
          <a:ext cx="3447854" cy="11887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13360" rIns="0" bIns="213360" numCol="1" spcCol="1270" anchor="b" anchorCtr="1">
          <a:noAutofit/>
        </a:bodyPr>
        <a:lstStyle/>
        <a:p>
          <a:pPr marL="0" lvl="0" indent="0" algn="ctr" defTabSz="1066800">
            <a:lnSpc>
              <a:spcPct val="90000"/>
            </a:lnSpc>
            <a:spcBef>
              <a:spcPct val="0"/>
            </a:spcBef>
            <a:spcAft>
              <a:spcPct val="35000"/>
            </a:spcAft>
            <a:buNone/>
          </a:pPr>
          <a:r>
            <a:rPr lang="en-US" sz="2400" kern="1200" dirty="0" err="1"/>
            <a:t>Haar</a:t>
          </a:r>
          <a:r>
            <a:rPr lang="en-US" sz="2400" kern="1200" dirty="0"/>
            <a:t> Cascade</a:t>
          </a:r>
          <a:r>
            <a:rPr lang="en-US" sz="1200" kern="1200" dirty="0"/>
            <a:t> </a:t>
          </a:r>
        </a:p>
      </dsp:txBody>
      <dsp:txXfrm>
        <a:off x="5055" y="0"/>
        <a:ext cx="3447854" cy="1188720"/>
      </dsp:txXfrm>
    </dsp:sp>
    <dsp:sp modelId="{89A522A2-C968-4BB0-AA0D-5C276045D013}">
      <dsp:nvSpPr>
        <dsp:cNvPr id="0" name=""/>
        <dsp:cNvSpPr/>
      </dsp:nvSpPr>
      <dsp:spPr>
        <a:xfrm>
          <a:off x="2970210" y="1857375"/>
          <a:ext cx="965399" cy="0"/>
        </a:xfrm>
        <a:custGeom>
          <a:avLst/>
          <a:gdLst/>
          <a:ahLst/>
          <a:cxnLst/>
          <a:rect l="0" t="0" r="0" b="0"/>
          <a:pathLst>
            <a:path>
              <a:moveTo>
                <a:pt x="0" y="0"/>
              </a:moveTo>
              <a:lnTo>
                <a:pt x="965399" y="0"/>
              </a:lnTo>
            </a:path>
          </a:pathLst>
        </a:custGeom>
        <a:noFill/>
        <a:ln w="9525"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9A3567F5-3505-4A84-B150-84541A114DAE}">
      <dsp:nvSpPr>
        <dsp:cNvPr id="0" name=""/>
        <dsp:cNvSpPr/>
      </dsp:nvSpPr>
      <dsp:spPr>
        <a:xfrm>
          <a:off x="1728982" y="1263015"/>
          <a:ext cx="0" cy="371475"/>
        </a:xfrm>
        <a:prstGeom prst="line">
          <a:avLst/>
        </a:prstGeom>
        <a:noFill/>
        <a:ln w="12700" cap="rnd"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3C2BEDA3-A6CB-4551-9245-20E856721676}">
      <dsp:nvSpPr>
        <dsp:cNvPr id="0" name=""/>
        <dsp:cNvSpPr/>
      </dsp:nvSpPr>
      <dsp:spPr>
        <a:xfrm>
          <a:off x="1691835" y="1188720"/>
          <a:ext cx="74295" cy="74295"/>
        </a:xfrm>
        <a:prstGeom prst="rect">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sp>
    <dsp:sp modelId="{8EAC610B-FC2D-4E66-A096-2E23A75E8CE6}">
      <dsp:nvSpPr>
        <dsp:cNvPr id="0" name=""/>
        <dsp:cNvSpPr/>
      </dsp:nvSpPr>
      <dsp:spPr>
        <a:xfrm>
          <a:off x="3935609" y="1634490"/>
          <a:ext cx="2482455" cy="445770"/>
        </a:xfrm>
        <a:prstGeom prst="hexagon">
          <a:avLst>
            <a:gd name="adj" fmla="val 40000"/>
            <a:gd name="vf" fmla="val 115470"/>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0000"/>
                <a:lumMod val="90000"/>
              </a:schemeClr>
            </a:gs>
          </a:gsLst>
          <a:lin ang="5400000" scaled="0"/>
        </a:gradFill>
        <a:ln w="9525" cap="rnd" cmpd="sng" algn="ctr">
          <a:solidFill>
            <a:schemeClr val="accent1">
              <a:hueOff val="0"/>
              <a:satOff val="0"/>
              <a:lumOff val="0"/>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800100">
            <a:lnSpc>
              <a:spcPct val="90000"/>
            </a:lnSpc>
            <a:spcBef>
              <a:spcPct val="0"/>
            </a:spcBef>
            <a:spcAft>
              <a:spcPct val="35000"/>
            </a:spcAft>
            <a:buNone/>
          </a:pPr>
          <a:r>
            <a:rPr lang="en-US" sz="1800" kern="1200" dirty="0"/>
            <a:t>2013</a:t>
          </a:r>
        </a:p>
      </dsp:txBody>
      <dsp:txXfrm>
        <a:off x="4201916" y="1682310"/>
        <a:ext cx="1949841" cy="350130"/>
      </dsp:txXfrm>
    </dsp:sp>
    <dsp:sp modelId="{4EBF67CA-7B13-4FE6-A5D4-F2B5DBB8EF10}">
      <dsp:nvSpPr>
        <dsp:cNvPr id="0" name=""/>
        <dsp:cNvSpPr/>
      </dsp:nvSpPr>
      <dsp:spPr>
        <a:xfrm>
          <a:off x="3452910" y="2526029"/>
          <a:ext cx="3447854" cy="11887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0" rIns="0" bIns="177800" numCol="1" spcCol="1270" anchor="t" anchorCtr="1">
          <a:noAutofit/>
        </a:bodyPr>
        <a:lstStyle/>
        <a:p>
          <a:pPr marL="0" lvl="0" indent="0" algn="ctr" defTabSz="889000">
            <a:lnSpc>
              <a:spcPct val="90000"/>
            </a:lnSpc>
            <a:spcBef>
              <a:spcPct val="0"/>
            </a:spcBef>
            <a:spcAft>
              <a:spcPct val="35000"/>
            </a:spcAft>
            <a:buNone/>
          </a:pPr>
          <a:r>
            <a:rPr lang="en-US" sz="2000" kern="1200" dirty="0"/>
            <a:t>HOG</a:t>
          </a:r>
        </a:p>
      </dsp:txBody>
      <dsp:txXfrm>
        <a:off x="3452910" y="2526029"/>
        <a:ext cx="3447854" cy="1188720"/>
      </dsp:txXfrm>
    </dsp:sp>
    <dsp:sp modelId="{61A8C36E-8A1B-40F2-AED1-4DCA68BADEF4}">
      <dsp:nvSpPr>
        <dsp:cNvPr id="0" name=""/>
        <dsp:cNvSpPr/>
      </dsp:nvSpPr>
      <dsp:spPr>
        <a:xfrm>
          <a:off x="6418065" y="1857375"/>
          <a:ext cx="965399" cy="0"/>
        </a:xfrm>
        <a:custGeom>
          <a:avLst/>
          <a:gdLst/>
          <a:ahLst/>
          <a:cxnLst/>
          <a:rect l="0" t="0" r="0" b="0"/>
          <a:pathLst>
            <a:path>
              <a:moveTo>
                <a:pt x="0" y="0"/>
              </a:moveTo>
              <a:lnTo>
                <a:pt x="965399" y="0"/>
              </a:lnTo>
            </a:path>
          </a:pathLst>
        </a:custGeom>
        <a:noFill/>
        <a:ln w="9525"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EF2BCF49-D21A-4CE2-AE95-81209766FB18}">
      <dsp:nvSpPr>
        <dsp:cNvPr id="0" name=""/>
        <dsp:cNvSpPr/>
      </dsp:nvSpPr>
      <dsp:spPr>
        <a:xfrm>
          <a:off x="5176837" y="2080260"/>
          <a:ext cx="0" cy="371475"/>
        </a:xfrm>
        <a:prstGeom prst="line">
          <a:avLst/>
        </a:prstGeom>
        <a:noFill/>
        <a:ln w="12700" cap="rnd"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0CC65804-80E2-457A-A25B-A52705EE142F}">
      <dsp:nvSpPr>
        <dsp:cNvPr id="0" name=""/>
        <dsp:cNvSpPr/>
      </dsp:nvSpPr>
      <dsp:spPr>
        <a:xfrm>
          <a:off x="5139689" y="2451734"/>
          <a:ext cx="74295" cy="74295"/>
        </a:xfrm>
        <a:prstGeom prst="rect">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sp>
    <dsp:sp modelId="{218458F2-C6C1-4CA1-95FD-E5E7768E5C6B}">
      <dsp:nvSpPr>
        <dsp:cNvPr id="0" name=""/>
        <dsp:cNvSpPr/>
      </dsp:nvSpPr>
      <dsp:spPr>
        <a:xfrm rot="10800000">
          <a:off x="7383464" y="1634490"/>
          <a:ext cx="2482455" cy="445770"/>
        </a:xfrm>
        <a:prstGeom prst="homePlate">
          <a:avLst>
            <a:gd name="adj" fmla="val 40000"/>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0000"/>
                <a:lumMod val="90000"/>
              </a:schemeClr>
            </a:gs>
          </a:gsLst>
          <a:lin ang="5400000" scaled="0"/>
        </a:gradFill>
        <a:ln w="9525" cap="rnd" cmpd="sng" algn="ctr">
          <a:solidFill>
            <a:schemeClr val="accent1">
              <a:hueOff val="0"/>
              <a:satOff val="0"/>
              <a:lumOff val="0"/>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800100">
            <a:lnSpc>
              <a:spcPct val="90000"/>
            </a:lnSpc>
            <a:spcBef>
              <a:spcPct val="0"/>
            </a:spcBef>
            <a:spcAft>
              <a:spcPct val="35000"/>
            </a:spcAft>
            <a:buNone/>
          </a:pPr>
          <a:r>
            <a:rPr lang="en-US" sz="1800" kern="1200" dirty="0"/>
            <a:t>2015</a:t>
          </a:r>
        </a:p>
      </dsp:txBody>
      <dsp:txXfrm rot="10800000">
        <a:off x="7472618" y="1634490"/>
        <a:ext cx="2393301" cy="445770"/>
      </dsp:txXfrm>
    </dsp:sp>
    <dsp:sp modelId="{5401E5BC-5137-49E4-9201-53966AC64854}">
      <dsp:nvSpPr>
        <dsp:cNvPr id="0" name=""/>
        <dsp:cNvSpPr/>
      </dsp:nvSpPr>
      <dsp:spPr>
        <a:xfrm>
          <a:off x="6900764" y="0"/>
          <a:ext cx="3447854" cy="11887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0" rIns="0" bIns="177800" numCol="1" spcCol="1270" anchor="b" anchorCtr="1">
          <a:noAutofit/>
        </a:bodyPr>
        <a:lstStyle/>
        <a:p>
          <a:pPr marL="0" lvl="0" indent="0" algn="ctr" defTabSz="889000">
            <a:lnSpc>
              <a:spcPct val="90000"/>
            </a:lnSpc>
            <a:spcBef>
              <a:spcPct val="0"/>
            </a:spcBef>
            <a:spcAft>
              <a:spcPct val="35000"/>
            </a:spcAft>
            <a:buNone/>
          </a:pPr>
          <a:r>
            <a:rPr lang="en-US" sz="2000" kern="1200" dirty="0"/>
            <a:t>YOLO (v1)</a:t>
          </a:r>
        </a:p>
      </dsp:txBody>
      <dsp:txXfrm>
        <a:off x="6900764" y="0"/>
        <a:ext cx="3447854" cy="1188720"/>
      </dsp:txXfrm>
    </dsp:sp>
    <dsp:sp modelId="{74850E5A-A27F-4C49-B524-9BDA42FD5C7E}">
      <dsp:nvSpPr>
        <dsp:cNvPr id="0" name=""/>
        <dsp:cNvSpPr/>
      </dsp:nvSpPr>
      <dsp:spPr>
        <a:xfrm>
          <a:off x="8624692" y="1263015"/>
          <a:ext cx="0" cy="371475"/>
        </a:xfrm>
        <a:prstGeom prst="line">
          <a:avLst/>
        </a:prstGeom>
        <a:noFill/>
        <a:ln w="12700" cap="rnd"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59A7864F-BA2A-4DE3-9F4E-36E9E79426E5}">
      <dsp:nvSpPr>
        <dsp:cNvPr id="0" name=""/>
        <dsp:cNvSpPr/>
      </dsp:nvSpPr>
      <dsp:spPr>
        <a:xfrm>
          <a:off x="8587544" y="1188720"/>
          <a:ext cx="74295" cy="74295"/>
        </a:xfrm>
        <a:prstGeom prst="rect">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6/7/layout/HexagonTimeline">
  <dgm:title val="Hexagon Timeline"/>
  <dgm:desc val="Use to show a list of events in chronological order. An invisible box contains the description while the date is shown in hexagons, except for the first and last node where the date is shown in a home shape. It can display large amount of text with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1" val="20"/>
      <dgm:constr type="primFontSz" for="des" forName="Childtext1" val="20"/>
      <dgm:constr type="primFontSz" for="des" forName="Childtext1" refType="primFontSz" refFor="des" refForName="Parent1" op="lte"/>
      <dgm:constr type="w" for="ch" forName="composite" refType="w"/>
      <dgm:constr type="h" for="ch" forName="composite" refType="h"/>
      <dgm:constr type="w" for="ch" forName="spaceBetweenRectangles" refType="w" fact="0"/>
      <dgm:constr type="h" for="ch" forName="spaceBetweenRectangles" refType="h" fact="0"/>
      <dgm:constr type="primFontSz" for="des" forName="Parent1" op="equ"/>
      <dgm:constr type="primFontSz" for="des" forName="Childtext1" op="equ"/>
    </dgm:constrLst>
    <dgm:forEach name="nodesForEach" axis="ch" ptType="node">
      <dgm:layoutNode name="composite">
        <dgm:alg type="composite"/>
        <dgm:shape xmlns:r="http://schemas.openxmlformats.org/officeDocument/2006/relationships" r:blip="">
          <dgm:adjLst/>
        </dgm:shape>
        <dgm:choose name="casesForSnakingLogic">
          <dgm:if name="Name7" axis="self" ptType="node" func="posOdd" op="equ" val="1">
            <dgm:constrLst>
              <dgm:constr type="w" for="ch" forName="Parent1" refType="w" fact="0.72"/>
              <dgm:constr type="ctrY" for="ch" forName="Parent1" refType="h" fact="0.5"/>
              <dgm:constr type="h" for="ch" forName="Parent1" refType="h" fact="0.12"/>
              <dgm:constr type="l" for="ch" forName="Parent1" refType="w" fact="0.14"/>
              <dgm:constr type="w" for="ch" forName="Childtext1" refType="w"/>
              <dgm:constr type="h" for="ch" forName="Childtext1" refType="h" fact="0.32"/>
              <dgm:constr type="t" for="ch" forName="Childtext1" refType="h" fact="0"/>
              <dgm:constr type="w" for="ch" forName="ConnectLine"/>
              <dgm:constr type="h" for="ch" forName="ConnectLine" refType="h" fact="0.1"/>
              <dgm:constr type="b" for="ch" forName="ConnectLine" refType="t" refFor="ch" refForName="Parent1"/>
              <dgm:constr type="ctrX" for="ch" forName="ConnectLine" refType="w" fact="0.5"/>
              <dgm:constr type="w" for="ch" forName="ConnectLineEnd" refType="h" fact="0.02"/>
              <dgm:constr type="h" for="ch" forName="ConnectLineEnd" refType="h" fact="0.02"/>
              <dgm:constr type="b" for="ch" forName="ConnectLineEnd" refType="t" refFor="ch" refForName="ConnectLine"/>
              <dgm:constr type="ctrX" for="ch" forName="ConnectLineEnd" refType="ctrX" refFor="ch" refForName="ConnectLine"/>
              <dgm:constr type="w" for="ch" forName="EmptyPane" refType="w"/>
              <dgm:constr type="b" for="ch" forName="EmptyPane" refType="h"/>
              <dgm:constr type="h" for="ch" forName="EmptyPane" refType="h" fact="0.44"/>
            </dgm:constrLst>
          </dgm:if>
          <dgm:else name="Name8">
            <dgm:constrLst>
              <dgm:constr type="w" for="ch" forName="Parent1" refType="w" fact="0.72"/>
              <dgm:constr type="ctrY" for="ch" forName="Parent1" refType="h" fact="0.5"/>
              <dgm:constr type="h" for="ch" forName="Parent1" refType="h" fact="0.12"/>
              <dgm:constr type="l" for="ch" forName="Parent1" refType="w" fact="0.14"/>
              <dgm:constr type="w" for="ch" forName="Childtext1" refType="w"/>
              <dgm:constr type="h" for="ch" forName="Childtext1" refType="h" fact="0.32"/>
              <dgm:constr type="b" for="ch" forName="Childtext1" refType="h"/>
              <dgm:constr type="w" for="ch" forName="ConnectLine"/>
              <dgm:constr type="h" for="ch" forName="ConnectLine" refType="h" fact="0.1"/>
              <dgm:constr type="t" for="ch" forName="ConnectLine" refType="b" refFor="ch" refForName="Parent1"/>
              <dgm:constr type="ctrX" for="ch" forName="ConnectLine" refType="w" fact="0.5"/>
              <dgm:constr type="w" for="ch" forName="ConnectLineEnd" refType="h" fact="0.02"/>
              <dgm:constr type="h" for="ch" forName="ConnectLineEnd" refType="h" fact="0.02"/>
              <dgm:constr type="t" for="ch" forName="ConnectLineEnd" refType="b" refFor="ch" refForName="ConnectLine"/>
              <dgm:constr type="ctrX" for="ch" forName="ConnectLineEnd" refType="ctrX" refFor="ch" refForName="ConnectLine"/>
              <dgm:constr type="w" for="ch" forName="EmptyPane" refType="w"/>
              <dgm:constr type="h" for="ch" forName="EmptyPane" refType="h" fact="0.44"/>
            </dgm:constrLst>
          </dgm:else>
        </dgm:choose>
        <dgm:layoutNode name="Parent1" styleLbl="alignNode1">
          <dgm:varLst>
            <dgm:chMax val="1"/>
            <dgm:chPref val="1"/>
            <dgm:bulletEnabled val="1"/>
          </dgm:varLst>
          <dgm:alg type="tx"/>
          <dgm:choose name="casesForFirstAndLastNode">
            <dgm:if name="startNode" axis="self" ptType="node" func="pos" op="equ" val="1">
              <dgm:choose name="removeLineWhenOnlyOneNode">
                <dgm:if name="ifOnlyOneNode" axis="followSib" ptType="node" func="cnt" op="equ" val="0">
                  <dgm:shape xmlns:r="http://schemas.openxmlformats.org/officeDocument/2006/relationships" type="rect" r:blip="">
                    <dgm:adjLst/>
                  </dgm:shape>
                </dgm:if>
                <dgm:else name="ifMoreThanOneNode">
                  <dgm:choose name="Name18">
                    <dgm:if name="Name19" func="var" arg="dir" op="equ" val="norm">
                      <dgm:shape xmlns:r="http://schemas.openxmlformats.org/officeDocument/2006/relationships" type="homePlate" r:blip="">
                        <dgm:adjLst>
                          <dgm:adj idx="1" val="0.4"/>
                        </dgm:adjLst>
                      </dgm:shape>
                    </dgm:if>
                    <dgm:else name="Name20">
                      <dgm:shape xmlns:r="http://schemas.openxmlformats.org/officeDocument/2006/relationships" rot="180" type="homePlate" r:blip="">
                        <dgm:adjLst>
                          <dgm:adj idx="1" val="0.4"/>
                        </dgm:adjLst>
                      </dgm:shape>
                    </dgm:else>
                  </dgm:choose>
                </dgm:else>
              </dgm:choose>
            </dgm:if>
            <dgm:else name="notStartNode">
              <dgm:choose name="Name22">
                <dgm:if name="Name23" axis="self" ptType="node" func="revPos" op="equ" val="1">
                  <dgm:choose name="Name24">
                    <dgm:if name="Name25" func="var" arg="dir" op="equ" val="norm">
                      <dgm:shape xmlns:r="http://schemas.openxmlformats.org/officeDocument/2006/relationships" rot="180" type="homePlate" r:blip="">
                        <dgm:adjLst>
                          <dgm:adj idx="1" val="0.4"/>
                        </dgm:adjLst>
                      </dgm:shape>
                    </dgm:if>
                    <dgm:else name="Name26">
                      <dgm:shape xmlns:r="http://schemas.openxmlformats.org/officeDocument/2006/relationships" type="homePlate" r:blip="">
                        <dgm:adjLst>
                          <dgm:adj idx="1" val="0.4"/>
                        </dgm:adjLst>
                      </dgm:shape>
                    </dgm:else>
                  </dgm:choose>
                </dgm:if>
                <dgm:else name="Name27">
                  <dgm:shape xmlns:r="http://schemas.openxmlformats.org/officeDocument/2006/relationships" type="hexagon" r:blip="">
                    <dgm:adjLst>
                      <dgm:adj idx="1" val="0.4"/>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1" styleLbl="revTx" moveWith="Parent1">
          <dgm:varLst>
            <dgm:chMax val="0"/>
            <dgm:chPref val="0"/>
            <dgm:bulletEnabled/>
          </dgm:varLst>
          <dgm:choose name="casesForTxtDirLogic1">
            <dgm:if name="Name77" axis="self" ptType="node" func="posOdd" op="equ" val="1">
              <dgm:alg type="tx">
                <dgm:param type="txAnchorVert" val="b"/>
                <dgm:param type="txAnchorHorz" val="ctr"/>
                <dgm:param type="parTxRTLAlign" val="ctr"/>
                <dgm:param type="parTxLTRAlign" val="ctr"/>
              </dgm:alg>
            </dgm:if>
            <dgm:else name="Name88">
              <dgm:alg type="tx">
                <dgm:param type="txAnchorVert" val="t"/>
                <dgm:param type="txAnchorHorz" val="ctr"/>
                <dgm:param type="parTxRTLAlign" val="ctr"/>
                <dgm:param type="parTxLTRAlign" val="ctr"/>
              </dgm:alg>
            </dgm:else>
          </dgm:choose>
          <dgm:shape xmlns:r="http://schemas.openxmlformats.org/officeDocument/2006/relationships" type="rect" r:blip="">
            <dgm:adjLst/>
          </dgm:shape>
          <dgm:constrLst>
            <dgm:constr type="lMarg"/>
            <dgm:constr type="rMarg"/>
            <dgm:constr type="tMarg" refType="primFontSz" fact="0.7"/>
            <dgm:constr type="bMarg" refType="primFontSz" fact="0.7"/>
          </dgm:constrLst>
          <dgm:presOf axis="ch" ptType="node"/>
          <dgm:ruleLst>
            <dgm:rule type="primFontSz" val="11" fact="NaN" max="NaN"/>
          </dgm:ruleLst>
        </dgm:layoutNode>
        <dgm:layoutNode name="ConnectLine" styleLbl="sibTrans1D1" moveWith="Parent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ConnectLineEnd" styleLbl="node1" moveWith="Parent1">
          <dgm:alg type="sp"/>
          <dgm:shape xmlns:r="http://schemas.openxmlformats.org/officeDocument/2006/relationships" type="rect" r:blip="">
            <dgm:adjLst/>
          </dgm:shape>
          <dgm:presOf/>
          <dgm:constrLst/>
        </dgm:layoutNode>
        <dgm:layoutNode name="EmptyPane" moveWith="Parent1">
          <dgm:alg type="sp"/>
          <dgm:shape xmlns:r="http://schemas.openxmlformats.org/officeDocument/2006/relationships" r:blip="">
            <dgm:adjLst/>
          </dgm:shape>
          <dgm:presOf/>
          <dgm:constrLst/>
        </dgm:layoutNode>
      </dgm:layoutNode>
      <dgm:forEach name="Name28" axis="followSib" ptType="sibTrans" cnt="1">
        <dgm:layoutNode name="spaceBetweenRectangles" styleLbl="fgAcc1">
          <dgm:alg type="conn">
            <dgm:param type="dim" val="1D"/>
            <dgm:param type="srcNode" val="Parent1"/>
            <dgm:param type="dstNode" val="Parent1"/>
            <dgm:param type="begPts" val="midR"/>
            <dgm:param type="endPts" val="midL"/>
            <dgm:param type="endSty" val="noArr"/>
          </dgm:alg>
          <dgm:shape xmlns:r="http://schemas.openxmlformats.org/officeDocument/2006/relationships" type="conn" r:blip="" zOrderOff="-2">
            <dgm:adjLst/>
          </dgm:shape>
          <dgm:presOf/>
          <dgm:constrLst>
            <dgm:constr type="connDist"/>
            <dgm:constr type="begPad"/>
            <dgm:constr type="endPad"/>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6805009-1678-4FA5-B6B0-C0A1642F103A}" type="datetimeFigureOut">
              <a:rPr lang="en-US" smtClean="0"/>
              <a:t>6/14/2021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9CC372-51C1-4469-856E-B21C4DCF8AD4}" type="slidenum">
              <a:rPr lang="en-US" smtClean="0"/>
              <a:t>‹#›</a:t>
            </a:fld>
            <a:endParaRPr lang="en-US"/>
          </a:p>
        </p:txBody>
      </p:sp>
    </p:spTree>
    <p:extLst>
      <p:ext uri="{BB962C8B-B14F-4D97-AF65-F5344CB8AC3E}">
        <p14:creationId xmlns:p14="http://schemas.microsoft.com/office/powerpoint/2010/main" val="14756109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www.cs.cmu.edu/~efros/courses/LBMV07/Papers/viola-cvpr-01.pdf" TargetMode="External"/><Relationship Id="rId2" Type="http://schemas.openxmlformats.org/officeDocument/2006/relationships/slide" Target="../slides/slide5.xml"/><Relationship Id="rId1" Type="http://schemas.openxmlformats.org/officeDocument/2006/relationships/notesMaster" Target="../notesMasters/notesMaster1.xml"/><Relationship Id="rId4" Type="http://schemas.openxmlformats.org/officeDocument/2006/relationships/hyperlink" Target="https://arxiv.org/abs/1506.02640"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My name is Christopher Caldarella, Data Scientist</a:t>
            </a:r>
          </a:p>
          <a:p>
            <a:r>
              <a:rPr lang="en-US" dirty="0"/>
              <a:t>And Today we will be looking at Object Tracking with Machine Learning</a:t>
            </a:r>
          </a:p>
        </p:txBody>
      </p:sp>
      <p:sp>
        <p:nvSpPr>
          <p:cNvPr id="4" name="Slide Number Placeholder 3"/>
          <p:cNvSpPr>
            <a:spLocks noGrp="1"/>
          </p:cNvSpPr>
          <p:nvPr>
            <p:ph type="sldNum" sz="quarter" idx="5"/>
          </p:nvPr>
        </p:nvSpPr>
        <p:spPr/>
        <p:txBody>
          <a:bodyPr/>
          <a:lstStyle/>
          <a:p>
            <a:fld id="{EE9CC372-51C1-4469-856E-B21C4DCF8AD4}" type="slidenum">
              <a:rPr lang="en-US" smtClean="0"/>
              <a:t>1</a:t>
            </a:fld>
            <a:endParaRPr lang="en-US"/>
          </a:p>
        </p:txBody>
      </p:sp>
    </p:spTree>
    <p:extLst>
      <p:ext uri="{BB962C8B-B14F-4D97-AF65-F5344CB8AC3E}">
        <p14:creationId xmlns:p14="http://schemas.microsoft.com/office/powerpoint/2010/main" val="7927886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favorite model – For </a:t>
            </a:r>
            <a:r>
              <a:rPr lang="en-US" dirty="0" err="1"/>
              <a:t>theRaspberry</a:t>
            </a:r>
            <a:r>
              <a:rPr lang="en-US" dirty="0"/>
              <a:t> Pi</a:t>
            </a:r>
            <a:r>
              <a:rPr lang="en-US"/>
              <a:t>, anyway</a:t>
            </a:r>
            <a:endParaRPr lang="en-US" dirty="0"/>
          </a:p>
          <a:p>
            <a:r>
              <a:rPr lang="en-US" dirty="0"/>
              <a:t>ended up being the </a:t>
            </a:r>
            <a:r>
              <a:rPr lang="en-US" dirty="0" err="1"/>
              <a:t>Haar</a:t>
            </a:r>
            <a:r>
              <a:rPr lang="en-US" dirty="0"/>
              <a:t> Cascade.</a:t>
            </a:r>
          </a:p>
          <a:p>
            <a:endParaRPr lang="en-US" dirty="0"/>
          </a:p>
          <a:p>
            <a:r>
              <a:rPr lang="en-US" dirty="0"/>
              <a:t>I was able to calculate the time it took to process and render an image, </a:t>
            </a:r>
          </a:p>
          <a:p>
            <a:r>
              <a:rPr lang="en-US" dirty="0"/>
              <a:t>With this table I calculated the time for each of these three models, on both the Raspberry Pi, </a:t>
            </a:r>
          </a:p>
          <a:p>
            <a:r>
              <a:rPr lang="en-US" dirty="0"/>
              <a:t>as well as my Laptop which has 3 times the RAM and a much better processor</a:t>
            </a:r>
          </a:p>
          <a:p>
            <a:endParaRPr lang="en-US" dirty="0"/>
          </a:p>
          <a:p>
            <a:r>
              <a:rPr lang="en-US" dirty="0"/>
              <a:t>If you look at the frames per second, the </a:t>
            </a:r>
            <a:r>
              <a:rPr lang="en-US" dirty="0" err="1"/>
              <a:t>Haar</a:t>
            </a:r>
            <a:r>
              <a:rPr lang="en-US" dirty="0"/>
              <a:t> Cascade easily outperforms the YOLO Algorithm</a:t>
            </a:r>
          </a:p>
          <a:p>
            <a:r>
              <a:rPr lang="en-US" dirty="0"/>
              <a:t>But on my Laptop I did not really notice much difference since the YOLO Algorithm had an</a:t>
            </a:r>
          </a:p>
          <a:p>
            <a:r>
              <a:rPr lang="en-US" dirty="0"/>
              <a:t>FPS similar to what you see with old movies or a Standard Definition TV (about 24 to 29 FPS)</a:t>
            </a:r>
          </a:p>
          <a:p>
            <a:r>
              <a:rPr lang="en-US" dirty="0"/>
              <a:t>On the Raspberry Pi, however, the Latency is very noticeable and distracting.</a:t>
            </a:r>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EE9CC372-51C1-4469-856E-B21C4DCF8AD4}" type="slidenum">
              <a:rPr lang="en-US" smtClean="0"/>
              <a:t>10</a:t>
            </a:fld>
            <a:endParaRPr lang="en-US"/>
          </a:p>
        </p:txBody>
      </p:sp>
    </p:spTree>
    <p:extLst>
      <p:ext uri="{BB962C8B-B14F-4D97-AF65-F5344CB8AC3E}">
        <p14:creationId xmlns:p14="http://schemas.microsoft.com/office/powerpoint/2010/main" val="41745790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of the Pitfalls I encountered generally revolved around the Raspberry Pi</a:t>
            </a:r>
          </a:p>
          <a:p>
            <a:r>
              <a:rPr lang="en-US" dirty="0"/>
              <a:t>And getting Hardware to function properly with the software made for it</a:t>
            </a:r>
          </a:p>
          <a:p>
            <a:endParaRPr lang="en-US" dirty="0"/>
          </a:p>
          <a:p>
            <a:r>
              <a:rPr lang="en-US" dirty="0"/>
              <a:t>One was with getting the Intel compute stick to work.</a:t>
            </a:r>
          </a:p>
          <a:p>
            <a:r>
              <a:rPr lang="en-US" dirty="0"/>
              <a:t>It uses a software library </a:t>
            </a:r>
            <a:r>
              <a:rPr lang="en-US" dirty="0" err="1"/>
              <a:t>OpenVino</a:t>
            </a:r>
            <a:r>
              <a:rPr lang="en-US" dirty="0"/>
              <a:t>, and then Intel has its own repository for the stick</a:t>
            </a:r>
          </a:p>
          <a:p>
            <a:r>
              <a:rPr lang="en-US" dirty="0"/>
              <a:t>There is supposed to be support for Raspberry Pi, but I was not able to get the packages to install.</a:t>
            </a:r>
          </a:p>
          <a:p>
            <a:r>
              <a:rPr lang="en-US" dirty="0"/>
              <a:t>Specifically, the installer hangs on installing </a:t>
            </a:r>
            <a:r>
              <a:rPr lang="en-US" dirty="0" err="1"/>
              <a:t>Tensorflow</a:t>
            </a:r>
            <a:r>
              <a:rPr lang="en-US" dirty="0"/>
              <a:t>.</a:t>
            </a:r>
          </a:p>
          <a:p>
            <a:r>
              <a:rPr lang="en-US" dirty="0"/>
              <a:t>Which is strange because I ended up installing </a:t>
            </a:r>
            <a:r>
              <a:rPr lang="en-US" dirty="0" err="1"/>
              <a:t>Tensorflow</a:t>
            </a:r>
            <a:r>
              <a:rPr lang="en-US" dirty="0"/>
              <a:t> in that environment, and there is still issues.</a:t>
            </a:r>
          </a:p>
          <a:p>
            <a:r>
              <a:rPr lang="en-US" dirty="0"/>
              <a:t>So… I Did not get the working yet.</a:t>
            </a:r>
          </a:p>
          <a:p>
            <a:endParaRPr lang="en-US" dirty="0"/>
          </a:p>
          <a:p>
            <a:r>
              <a:rPr lang="en-US" dirty="0"/>
              <a:t>Another was some issue I had with the Pan-Tilt HAT. </a:t>
            </a:r>
          </a:p>
          <a:p>
            <a:r>
              <a:rPr lang="en-US" dirty="0"/>
              <a:t>I actually had to rewrite the python file that was supposed to move the Pan-Tilt Hat</a:t>
            </a:r>
          </a:p>
          <a:p>
            <a:r>
              <a:rPr lang="en-US" dirty="0"/>
              <a:t>The software inexplicably moved the Camera to the bottom left corner.</a:t>
            </a:r>
          </a:p>
          <a:p>
            <a:r>
              <a:rPr lang="en-US" dirty="0"/>
              <a:t>Maybe it was tracking some ghosts – I don’t know.</a:t>
            </a:r>
          </a:p>
          <a:p>
            <a:r>
              <a:rPr lang="en-US" dirty="0"/>
              <a:t>But I rewrote that code, and that ended up working out ok</a:t>
            </a:r>
          </a:p>
          <a:p>
            <a:endParaRPr lang="en-US" dirty="0"/>
          </a:p>
          <a:p>
            <a:endParaRPr lang="en-US" dirty="0"/>
          </a:p>
          <a:p>
            <a:r>
              <a:rPr lang="en-US" dirty="0"/>
              <a:t>I also had some issues with my </a:t>
            </a:r>
            <a:r>
              <a:rPr lang="en-US" dirty="0" err="1"/>
              <a:t>venv</a:t>
            </a:r>
            <a:r>
              <a:rPr lang="en-US" dirty="0"/>
              <a:t> and </a:t>
            </a:r>
            <a:r>
              <a:rPr lang="en-US" dirty="0" err="1"/>
              <a:t>miniconda</a:t>
            </a:r>
            <a:r>
              <a:rPr lang="en-US" dirty="0"/>
              <a:t> environments on my raspberry pi</a:t>
            </a:r>
          </a:p>
          <a:p>
            <a:r>
              <a:rPr lang="en-US" dirty="0"/>
              <a:t>But I was able to use these environments with some weirdness,</a:t>
            </a:r>
          </a:p>
          <a:p>
            <a:r>
              <a:rPr lang="en-US" dirty="0"/>
              <a:t>So that is just something to work on for another day!</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EE9CC372-51C1-4469-856E-B21C4DCF8AD4}" type="slidenum">
              <a:rPr lang="en-US" smtClean="0"/>
              <a:t>11</a:t>
            </a:fld>
            <a:endParaRPr lang="en-US"/>
          </a:p>
        </p:txBody>
      </p:sp>
    </p:spTree>
    <p:extLst>
      <p:ext uri="{BB962C8B-B14F-4D97-AF65-F5344CB8AC3E}">
        <p14:creationId xmlns:p14="http://schemas.microsoft.com/office/powerpoint/2010/main" val="8170737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make this more interactive I actually added some keyboard shortcuts.</a:t>
            </a:r>
          </a:p>
          <a:p>
            <a:endParaRPr lang="en-US" dirty="0"/>
          </a:p>
          <a:p>
            <a:r>
              <a:rPr lang="en-US" dirty="0"/>
              <a:t>For instance, you can add and remove the boxes</a:t>
            </a:r>
          </a:p>
          <a:p>
            <a:r>
              <a:rPr lang="en-US" dirty="0"/>
              <a:t>and toggle the help menu and/or the stats at the top that tell you </a:t>
            </a:r>
          </a:p>
          <a:p>
            <a:r>
              <a:rPr lang="en-US" dirty="0"/>
              <a:t>what model you are looking at, </a:t>
            </a:r>
          </a:p>
          <a:p>
            <a:r>
              <a:rPr lang="en-US" dirty="0"/>
              <a:t>The FPS and render time,</a:t>
            </a:r>
          </a:p>
          <a:p>
            <a:r>
              <a:rPr lang="en-US" dirty="0"/>
              <a:t>As well as the position of the object detection box!</a:t>
            </a:r>
          </a:p>
          <a:p>
            <a:endParaRPr lang="en-US" dirty="0"/>
          </a:p>
          <a:p>
            <a:r>
              <a:rPr lang="en-US" dirty="0"/>
              <a:t>I also added functionality to switch between the three different Models</a:t>
            </a:r>
          </a:p>
          <a:p>
            <a:r>
              <a:rPr lang="en-US" dirty="0"/>
              <a:t>And you can disable the camera from moving, as well as reset its position</a:t>
            </a:r>
          </a:p>
          <a:p>
            <a:r>
              <a:rPr lang="en-US" dirty="0"/>
              <a:t>And you can control the camera’s movement with the familiar WASD keys (for all you gamers  out there)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there is a fun surprise when you hit the f key (for “fun”)</a:t>
            </a:r>
          </a:p>
          <a:p>
            <a:endParaRPr lang="en-US" dirty="0"/>
          </a:p>
          <a:p>
            <a:r>
              <a:rPr lang="en-US" b="1" dirty="0"/>
              <a:t>&gt;&gt;&gt; RUN DEMO HERE &lt;&lt;&lt;</a:t>
            </a:r>
          </a:p>
          <a:p>
            <a:endParaRPr lang="en-US" dirty="0"/>
          </a:p>
          <a:p>
            <a:endParaRPr lang="en-US" dirty="0"/>
          </a:p>
        </p:txBody>
      </p:sp>
      <p:sp>
        <p:nvSpPr>
          <p:cNvPr id="4" name="Slide Number Placeholder 3"/>
          <p:cNvSpPr>
            <a:spLocks noGrp="1"/>
          </p:cNvSpPr>
          <p:nvPr>
            <p:ph type="sldNum" sz="quarter" idx="5"/>
          </p:nvPr>
        </p:nvSpPr>
        <p:spPr/>
        <p:txBody>
          <a:bodyPr/>
          <a:lstStyle/>
          <a:p>
            <a:fld id="{EE9CC372-51C1-4469-856E-B21C4DCF8AD4}" type="slidenum">
              <a:rPr lang="en-US" smtClean="0"/>
              <a:t>12</a:t>
            </a:fld>
            <a:endParaRPr lang="en-US"/>
          </a:p>
        </p:txBody>
      </p:sp>
    </p:spTree>
    <p:extLst>
      <p:ext uri="{BB962C8B-B14F-4D97-AF65-F5344CB8AC3E}">
        <p14:creationId xmlns:p14="http://schemas.microsoft.com/office/powerpoint/2010/main" val="12662087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some Ideas for the future include (but are not limited to)</a:t>
            </a:r>
          </a:p>
          <a:p>
            <a:endParaRPr lang="en-US" dirty="0"/>
          </a:p>
          <a:p>
            <a:r>
              <a:rPr lang="en-US" dirty="0"/>
              <a:t>Installing a 64-bit OS on the Raspberry Pi, like Ubuntu</a:t>
            </a:r>
          </a:p>
          <a:p>
            <a:r>
              <a:rPr lang="en-US" dirty="0"/>
              <a:t>This is difficult since the Pi already has it’s own OS.</a:t>
            </a:r>
          </a:p>
          <a:p>
            <a:r>
              <a:rPr lang="en-US" dirty="0"/>
              <a:t>Regardless, I have already begun trying to do this.</a:t>
            </a:r>
          </a:p>
          <a:p>
            <a:r>
              <a:rPr lang="en-US" dirty="0"/>
              <a:t>Unfortunately the Ubuntu Server OS that is compatible with the Raspberry Pi runs a “headless” configuration</a:t>
            </a:r>
          </a:p>
          <a:p>
            <a:r>
              <a:rPr lang="en-US" dirty="0"/>
              <a:t>And I am having trouble installing the Gnome desktop.</a:t>
            </a:r>
          </a:p>
          <a:p>
            <a:endParaRPr lang="en-US" dirty="0"/>
          </a:p>
          <a:p>
            <a:r>
              <a:rPr lang="en-US" dirty="0"/>
              <a:t>Which brings me to my next bullet point – the Intel Compute stick.</a:t>
            </a:r>
          </a:p>
          <a:p>
            <a:r>
              <a:rPr lang="en-US" dirty="0"/>
              <a:t>I am hoping if I can get a 64 bit OS, I can upgrade things, like Python and </a:t>
            </a:r>
            <a:r>
              <a:rPr lang="en-US" dirty="0" err="1"/>
              <a:t>Tensorflow</a:t>
            </a:r>
            <a:endParaRPr lang="en-US" dirty="0"/>
          </a:p>
          <a:p>
            <a:endParaRPr lang="en-US" dirty="0"/>
          </a:p>
          <a:p>
            <a:r>
              <a:rPr lang="en-US" dirty="0"/>
              <a:t>Or, I can see about implementing the Google Coral USB Accelerator.</a:t>
            </a:r>
          </a:p>
          <a:p>
            <a:r>
              <a:rPr lang="en-US" dirty="0"/>
              <a:t>This was actually my first choice, but these things are so high in demand </a:t>
            </a:r>
          </a:p>
          <a:p>
            <a:r>
              <a:rPr lang="en-US" dirty="0"/>
              <a:t>that they are all sold out or have wait times of several months (which was probably not enough time for this project)</a:t>
            </a:r>
          </a:p>
          <a:p>
            <a:r>
              <a:rPr lang="en-US" dirty="0"/>
              <a:t>Reading about how easy these are to use, I kind of wish I ordered one instead of the Intel Compute Stick 2</a:t>
            </a:r>
          </a:p>
          <a:p>
            <a:r>
              <a:rPr lang="en-US" dirty="0"/>
              <a:t>(As far as getting this to work, I would probably be at the same point or better!)</a:t>
            </a:r>
          </a:p>
          <a:p>
            <a:endParaRPr lang="en-US" dirty="0"/>
          </a:p>
          <a:p>
            <a:r>
              <a:rPr lang="en-US" dirty="0"/>
              <a:t>Another option would be to use completely different hardware.</a:t>
            </a:r>
          </a:p>
          <a:p>
            <a:r>
              <a:rPr lang="en-US" dirty="0"/>
              <a:t>For instance, I know my laptop can run the YOLO Model with no issue.</a:t>
            </a:r>
          </a:p>
          <a:p>
            <a:r>
              <a:rPr lang="en-US" dirty="0"/>
              <a:t>So it might be possible to find a moving-camera to connect over USB-C</a:t>
            </a:r>
          </a:p>
          <a:p>
            <a:endParaRPr lang="en-US" dirty="0"/>
          </a:p>
          <a:p>
            <a:r>
              <a:rPr lang="en-US" dirty="0"/>
              <a:t>And finally, I think it would be cool to get this running with Flask.</a:t>
            </a:r>
          </a:p>
          <a:p>
            <a:r>
              <a:rPr lang="en-US" dirty="0"/>
              <a:t>In fact, I was able to get the camera to stream over my local network</a:t>
            </a:r>
          </a:p>
          <a:p>
            <a:r>
              <a:rPr lang="en-US" dirty="0"/>
              <a:t>Which is perfect! I do not want this stream leaving my house.</a:t>
            </a:r>
          </a:p>
          <a:p>
            <a:r>
              <a:rPr lang="en-US" dirty="0"/>
              <a:t>Unfortunately I did not have time to incorporate camera movement </a:t>
            </a:r>
          </a:p>
          <a:p>
            <a:r>
              <a:rPr lang="en-US" dirty="0"/>
              <a:t>or Machine Learning Models  yet.</a:t>
            </a:r>
          </a:p>
          <a:p>
            <a:endParaRPr lang="en-US" dirty="0"/>
          </a:p>
          <a:p>
            <a:r>
              <a:rPr lang="en-US" dirty="0"/>
              <a:t>To go back to my idea at the beginning, </a:t>
            </a:r>
          </a:p>
          <a:p>
            <a:r>
              <a:rPr lang="en-US" dirty="0"/>
              <a:t>I tested it out, and I was able to use Google Duo</a:t>
            </a:r>
          </a:p>
          <a:p>
            <a:r>
              <a:rPr lang="en-US" dirty="0"/>
              <a:t>On a call with my mom and dad, and enable the share screen feature.</a:t>
            </a:r>
          </a:p>
          <a:p>
            <a:r>
              <a:rPr lang="en-US" dirty="0"/>
              <a:t>I then accessed the webpage served by Flask on my local network</a:t>
            </a:r>
          </a:p>
          <a:p>
            <a:r>
              <a:rPr lang="en-US" dirty="0"/>
              <a:t>So my mom and dad could see what the camera was streaming.</a:t>
            </a:r>
          </a:p>
          <a:p>
            <a:endParaRPr lang="en-US" dirty="0"/>
          </a:p>
          <a:p>
            <a:r>
              <a:rPr lang="en-US" b="1" dirty="0"/>
              <a:t>&gt;&gt;&gt; GO TO FLASK HERE &lt;&lt;&lt;</a:t>
            </a:r>
          </a:p>
          <a:p>
            <a:endParaRPr lang="en-US" dirty="0"/>
          </a:p>
          <a:p>
            <a:endParaRPr lang="en-US" dirty="0"/>
          </a:p>
          <a:p>
            <a:r>
              <a:rPr lang="en-US" dirty="0"/>
              <a:t>But with time, I think that is something that can be somewhat easily done!</a:t>
            </a:r>
          </a:p>
          <a:p>
            <a:endParaRPr lang="en-US" dirty="0"/>
          </a:p>
          <a:p>
            <a:endParaRPr lang="en-US" dirty="0"/>
          </a:p>
        </p:txBody>
      </p:sp>
      <p:sp>
        <p:nvSpPr>
          <p:cNvPr id="4" name="Slide Number Placeholder 3"/>
          <p:cNvSpPr>
            <a:spLocks noGrp="1"/>
          </p:cNvSpPr>
          <p:nvPr>
            <p:ph type="sldNum" sz="quarter" idx="5"/>
          </p:nvPr>
        </p:nvSpPr>
        <p:spPr/>
        <p:txBody>
          <a:bodyPr/>
          <a:lstStyle/>
          <a:p>
            <a:fld id="{EE9CC372-51C1-4469-856E-B21C4DCF8AD4}" type="slidenum">
              <a:rPr lang="en-US" smtClean="0"/>
              <a:t>13</a:t>
            </a:fld>
            <a:endParaRPr lang="en-US"/>
          </a:p>
        </p:txBody>
      </p:sp>
    </p:spTree>
    <p:extLst>
      <p:ext uri="{BB962C8B-B14F-4D97-AF65-F5344CB8AC3E}">
        <p14:creationId xmlns:p14="http://schemas.microsoft.com/office/powerpoint/2010/main" val="22433201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a:t>
            </a:r>
            <a:r>
              <a:rPr lang="en-US" sz="1200" dirty="0">
                <a:effectLst/>
                <a:latin typeface="-apple-system"/>
              </a:rPr>
              <a:t>Is it possible to track a person and their movement with a moving camera?</a:t>
            </a:r>
            <a:endParaRPr lang="en-US" sz="1200" dirty="0"/>
          </a:p>
          <a:p>
            <a:endParaRPr lang="en-US" dirty="0"/>
          </a:p>
          <a:p>
            <a:r>
              <a:rPr lang="en-US" dirty="0"/>
              <a:t>Yes.</a:t>
            </a:r>
          </a:p>
          <a:p>
            <a:r>
              <a:rPr lang="en-US" dirty="0"/>
              <a:t>But we can also do more!</a:t>
            </a:r>
          </a:p>
        </p:txBody>
      </p:sp>
      <p:sp>
        <p:nvSpPr>
          <p:cNvPr id="4" name="Slide Number Placeholder 3"/>
          <p:cNvSpPr>
            <a:spLocks noGrp="1"/>
          </p:cNvSpPr>
          <p:nvPr>
            <p:ph type="sldNum" sz="quarter" idx="5"/>
          </p:nvPr>
        </p:nvSpPr>
        <p:spPr/>
        <p:txBody>
          <a:bodyPr/>
          <a:lstStyle/>
          <a:p>
            <a:fld id="{EE9CC372-51C1-4469-856E-B21C4DCF8AD4}" type="slidenum">
              <a:rPr lang="en-US" smtClean="0"/>
              <a:t>14</a:t>
            </a:fld>
            <a:endParaRPr lang="en-US"/>
          </a:p>
        </p:txBody>
      </p:sp>
    </p:spTree>
    <p:extLst>
      <p:ext uri="{BB962C8B-B14F-4D97-AF65-F5344CB8AC3E}">
        <p14:creationId xmlns:p14="http://schemas.microsoft.com/office/powerpoint/2010/main" val="42033292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 for listening about my Object-Tracking project.</a:t>
            </a:r>
          </a:p>
          <a:p>
            <a:r>
              <a:rPr lang="en-US" dirty="0"/>
              <a:t>Re there any Questions?</a:t>
            </a:r>
          </a:p>
        </p:txBody>
      </p:sp>
      <p:sp>
        <p:nvSpPr>
          <p:cNvPr id="4" name="Slide Number Placeholder 3"/>
          <p:cNvSpPr>
            <a:spLocks noGrp="1"/>
          </p:cNvSpPr>
          <p:nvPr>
            <p:ph type="sldNum" sz="quarter" idx="5"/>
          </p:nvPr>
        </p:nvSpPr>
        <p:spPr/>
        <p:txBody>
          <a:bodyPr/>
          <a:lstStyle/>
          <a:p>
            <a:fld id="{EE9CC372-51C1-4469-856E-B21C4DCF8AD4}" type="slidenum">
              <a:rPr lang="en-US" smtClean="0"/>
              <a:t>15</a:t>
            </a:fld>
            <a:endParaRPr lang="en-US"/>
          </a:p>
        </p:txBody>
      </p:sp>
    </p:spTree>
    <p:extLst>
      <p:ext uri="{BB962C8B-B14F-4D97-AF65-F5344CB8AC3E}">
        <p14:creationId xmlns:p14="http://schemas.microsoft.com/office/powerpoint/2010/main" val="32705821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effectLst/>
                <a:latin typeface="-apple-system"/>
              </a:rPr>
              <a:t>Is it possible to track a person and their movement with a moving camera?</a:t>
            </a:r>
          </a:p>
          <a:p>
            <a:r>
              <a:rPr lang="en-US" b="0" i="0" dirty="0">
                <a:effectLst/>
                <a:latin typeface="-apple-system"/>
              </a:rPr>
              <a:t>The answer is yes! </a:t>
            </a:r>
          </a:p>
          <a:p>
            <a:r>
              <a:rPr lang="en-US" b="0" i="0" dirty="0">
                <a:effectLst/>
                <a:latin typeface="-apple-system"/>
              </a:rPr>
              <a:t>But I was hoping to try this with my son.</a:t>
            </a:r>
          </a:p>
          <a:p>
            <a:r>
              <a:rPr lang="en-US" b="0" i="0" dirty="0">
                <a:effectLst/>
                <a:latin typeface="-apple-system"/>
              </a:rPr>
              <a:t>And I did, yesterday afternoon, and it worked ok!</a:t>
            </a:r>
          </a:p>
          <a:p>
            <a:endParaRPr lang="en-US" b="0" i="0" dirty="0">
              <a:effectLst/>
              <a:latin typeface="-apple-system"/>
            </a:endParaRPr>
          </a:p>
          <a:p>
            <a:r>
              <a:rPr lang="en-US" b="0" i="0" dirty="0">
                <a:effectLst/>
                <a:latin typeface="-apple-system"/>
              </a:rPr>
              <a:t>However, this setup </a:t>
            </a:r>
            <a:r>
              <a:rPr lang="en-US" b="1" i="1" dirty="0">
                <a:effectLst/>
                <a:latin typeface="-apple-system"/>
              </a:rPr>
              <a:t>does</a:t>
            </a:r>
            <a:r>
              <a:rPr lang="en-US" b="0" i="0" dirty="0">
                <a:effectLst/>
                <a:latin typeface="-apple-system"/>
              </a:rPr>
              <a:t> require good placement, and I have not quite found that yet in my house.</a:t>
            </a:r>
          </a:p>
          <a:p>
            <a:endParaRPr lang="en-US" dirty="0"/>
          </a:p>
          <a:p>
            <a:r>
              <a:rPr lang="en-US" dirty="0"/>
              <a:t>A little background here – I was inspired by this idea while being on video calls with the grandparents.</a:t>
            </a:r>
          </a:p>
          <a:p>
            <a:r>
              <a:rPr lang="en-US" dirty="0"/>
              <a:t>My little guy likes to run around and I end up following him with my phone instead of playing with him</a:t>
            </a:r>
          </a:p>
          <a:p>
            <a:r>
              <a:rPr lang="en-US" dirty="0"/>
              <a:t>And my mom and dad end up mostly seeing the back of his head.</a:t>
            </a:r>
          </a:p>
          <a:p>
            <a:r>
              <a:rPr lang="en-US" dirty="0"/>
              <a:t>So I thought it might be cool if there was a camera that could track my son around the room so</a:t>
            </a:r>
          </a:p>
          <a:p>
            <a:r>
              <a:rPr lang="en-US" dirty="0"/>
              <a:t>I could interact with him and my parents.</a:t>
            </a:r>
          </a:p>
          <a:p>
            <a:endParaRPr lang="en-US" dirty="0"/>
          </a:p>
          <a:p>
            <a:r>
              <a:rPr lang="en-US" dirty="0"/>
              <a:t>&gt;&gt;&gt; Show quick sprinkler video &lt;&lt;&lt;</a:t>
            </a:r>
          </a:p>
          <a:p>
            <a:endParaRPr lang="en-US" dirty="0"/>
          </a:p>
          <a:p>
            <a:endParaRPr lang="en-US" dirty="0"/>
          </a:p>
        </p:txBody>
      </p:sp>
      <p:sp>
        <p:nvSpPr>
          <p:cNvPr id="4" name="Slide Number Placeholder 3"/>
          <p:cNvSpPr>
            <a:spLocks noGrp="1"/>
          </p:cNvSpPr>
          <p:nvPr>
            <p:ph type="sldNum" sz="quarter" idx="5"/>
          </p:nvPr>
        </p:nvSpPr>
        <p:spPr/>
        <p:txBody>
          <a:bodyPr/>
          <a:lstStyle/>
          <a:p>
            <a:fld id="{EE9CC372-51C1-4469-856E-B21C4DCF8AD4}" type="slidenum">
              <a:rPr lang="en-US" smtClean="0"/>
              <a:t>2</a:t>
            </a:fld>
            <a:endParaRPr lang="en-US"/>
          </a:p>
        </p:txBody>
      </p:sp>
    </p:spTree>
    <p:extLst>
      <p:ext uri="{BB962C8B-B14F-4D97-AF65-F5344CB8AC3E}">
        <p14:creationId xmlns:p14="http://schemas.microsoft.com/office/powerpoint/2010/main" val="30370669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project had a lot of moving parts:</a:t>
            </a:r>
          </a:p>
          <a:p>
            <a:endParaRPr lang="en-US" dirty="0"/>
          </a:p>
          <a:p>
            <a:r>
              <a:rPr lang="en-US" dirty="0"/>
              <a:t>We had the Hardware:</a:t>
            </a:r>
          </a:p>
          <a:p>
            <a:r>
              <a:rPr lang="en-US" b="1" dirty="0"/>
              <a:t>Raspberry Pi:</a:t>
            </a:r>
            <a:r>
              <a:rPr lang="en-US" dirty="0"/>
              <a:t> a small, relatively inexpensive computer</a:t>
            </a:r>
          </a:p>
          <a:p>
            <a:r>
              <a:rPr lang="en-US" b="1" dirty="0" err="1"/>
              <a:t>Pimoroni</a:t>
            </a:r>
            <a:r>
              <a:rPr lang="en-US" b="1" dirty="0"/>
              <a:t> Pan-Tilt HAT:</a:t>
            </a:r>
            <a:r>
              <a:rPr lang="en-US" b="0" dirty="0"/>
              <a:t> which sits on top of the Raspberry Pi, hence the term “hat“</a:t>
            </a:r>
          </a:p>
          <a:p>
            <a:r>
              <a:rPr lang="en-US" b="0" dirty="0"/>
              <a:t>The Pan-Tilt Hat is for tracking people or objects; it pans, and it tilts</a:t>
            </a:r>
          </a:p>
          <a:p>
            <a:r>
              <a:rPr lang="en-US" b="1" dirty="0"/>
              <a:t>Raspberry Pi Camera:</a:t>
            </a:r>
            <a:r>
              <a:rPr lang="en-US" b="0" dirty="0"/>
              <a:t> self explanatory</a:t>
            </a:r>
          </a:p>
          <a:p>
            <a:r>
              <a:rPr lang="en-US" b="1" dirty="0"/>
              <a:t>Intel Compute Stick 2:</a:t>
            </a:r>
            <a:r>
              <a:rPr lang="en-US" b="0" dirty="0"/>
              <a:t> an external USB processor for Neural Nets</a:t>
            </a:r>
          </a:p>
          <a:p>
            <a:endParaRPr lang="en-US" b="0" dirty="0"/>
          </a:p>
          <a:p>
            <a:r>
              <a:rPr lang="en-US" b="1" dirty="0"/>
              <a:t>The Operating System:</a:t>
            </a:r>
          </a:p>
          <a:p>
            <a:r>
              <a:rPr lang="en-US" b="0" dirty="0"/>
              <a:t>The Raspberry Pi generally runs on some flavor of Linux.</a:t>
            </a:r>
          </a:p>
          <a:p>
            <a:r>
              <a:rPr lang="en-US" b="0" dirty="0"/>
              <a:t>The Raspberry Foundation (a charity in the United Kingdom) has their own version of Linux</a:t>
            </a:r>
          </a:p>
          <a:p>
            <a:r>
              <a:rPr lang="en-US" b="0" dirty="0"/>
              <a:t>This is not impressive; apparently Hannah Montana and Justin Bieber have their own versions of Linux too.</a:t>
            </a:r>
          </a:p>
          <a:p>
            <a:r>
              <a:rPr lang="en-US" b="0" dirty="0"/>
              <a:t>I do not know why, but that is something I read on the internet, so it must be true!</a:t>
            </a:r>
          </a:p>
          <a:p>
            <a:r>
              <a:rPr lang="en-US" b="0" dirty="0"/>
              <a:t>Anyway, the Raspberry Pi OS is a branch from a popular Linux </a:t>
            </a:r>
            <a:r>
              <a:rPr lang="en-US" b="0" dirty="0" err="1"/>
              <a:t>Ditro</a:t>
            </a:r>
            <a:r>
              <a:rPr lang="en-US" b="0" dirty="0"/>
              <a:t> called Debian</a:t>
            </a:r>
          </a:p>
          <a:p>
            <a:r>
              <a:rPr lang="en-US" b="0" dirty="0"/>
              <a:t>Unfortunately it is only available in 32-bit at this time, so I could not take full advantage of the 4-core 64-bit processor.</a:t>
            </a:r>
            <a:endParaRPr lang="en-US" dirty="0"/>
          </a:p>
          <a:p>
            <a:endParaRPr lang="en-US" b="0" dirty="0"/>
          </a:p>
          <a:p>
            <a:r>
              <a:rPr lang="en-US" b="1" dirty="0"/>
              <a:t>Environments:</a:t>
            </a:r>
            <a:endParaRPr lang="en-US" b="0" dirty="0"/>
          </a:p>
          <a:p>
            <a:r>
              <a:rPr lang="en-US" b="0" dirty="0"/>
              <a:t>As we all know and love Anaconda, I had to install it on the Raspberry Pi.</a:t>
            </a:r>
          </a:p>
          <a:p>
            <a:r>
              <a:rPr lang="en-US" b="0" dirty="0"/>
              <a:t>Or at least I tried to. </a:t>
            </a:r>
          </a:p>
          <a:p>
            <a:r>
              <a:rPr lang="en-US" b="0" dirty="0"/>
              <a:t>Because of hardware restrictions, I had to install </a:t>
            </a:r>
            <a:r>
              <a:rPr lang="en-US" b="0" dirty="0" err="1"/>
              <a:t>miniconda</a:t>
            </a:r>
            <a:r>
              <a:rPr lang="en-US" b="0" dirty="0"/>
              <a:t> instead, which worked well!</a:t>
            </a:r>
          </a:p>
          <a:p>
            <a:r>
              <a:rPr lang="en-US" b="0" dirty="0"/>
              <a:t>I also found </a:t>
            </a:r>
            <a:r>
              <a:rPr lang="en-US" b="0" dirty="0" err="1"/>
              <a:t>Venv</a:t>
            </a:r>
            <a:r>
              <a:rPr lang="en-US" b="0" dirty="0"/>
              <a:t> to be useful for trying to install the Intel Compute Stick, but that didn’t pan out.</a:t>
            </a:r>
          </a:p>
          <a:p>
            <a:r>
              <a:rPr lang="en-US" b="0" dirty="0"/>
              <a:t>So in the end I used </a:t>
            </a:r>
            <a:r>
              <a:rPr lang="en-US" b="0" dirty="0" err="1"/>
              <a:t>miniconda</a:t>
            </a:r>
            <a:r>
              <a:rPr lang="en-US" b="0" dirty="0"/>
              <a:t> for this project.</a:t>
            </a:r>
            <a:endParaRPr lang="en-US" b="1" dirty="0"/>
          </a:p>
          <a:p>
            <a:endParaRPr lang="en-US" b="0" dirty="0"/>
          </a:p>
          <a:p>
            <a:r>
              <a:rPr lang="en-US" b="1" dirty="0"/>
              <a:t>Machine Learning:</a:t>
            </a:r>
          </a:p>
          <a:p>
            <a:r>
              <a:rPr lang="en-US" b="0" dirty="0"/>
              <a:t>I installed the OpenCV Library on the Raspberry Pi.</a:t>
            </a:r>
          </a:p>
          <a:p>
            <a:r>
              <a:rPr lang="en-US" b="0" dirty="0"/>
              <a:t>It is a computer vision Library written in C++, but also has bindings in Python, Java, and </a:t>
            </a:r>
            <a:r>
              <a:rPr lang="en-US" b="0" dirty="0" err="1"/>
              <a:t>MatLab</a:t>
            </a:r>
            <a:r>
              <a:rPr lang="en-US" b="0" dirty="0"/>
              <a:t>.</a:t>
            </a:r>
          </a:p>
          <a:p>
            <a:r>
              <a:rPr lang="en-US" b="0" dirty="0"/>
              <a:t>Using this Library I had access to some facial recognition algorithms, such as the </a:t>
            </a:r>
            <a:r>
              <a:rPr lang="en-US" b="0" dirty="0" err="1"/>
              <a:t>Haar</a:t>
            </a:r>
            <a:r>
              <a:rPr lang="en-US" b="0" dirty="0"/>
              <a:t> Cascade algorithm.</a:t>
            </a:r>
          </a:p>
          <a:p>
            <a:endParaRPr lang="en-US" b="0" dirty="0"/>
          </a:p>
          <a:p>
            <a:r>
              <a:rPr lang="en-US" b="1" dirty="0"/>
              <a:t>Deep Learning:</a:t>
            </a:r>
          </a:p>
          <a:p>
            <a:r>
              <a:rPr lang="en-US" b="0" dirty="0"/>
              <a:t>With some help I found the YOLO algorithm,</a:t>
            </a:r>
          </a:p>
          <a:p>
            <a:r>
              <a:rPr lang="en-US" b="0" dirty="0"/>
              <a:t>Which stand for You Only… LOOK Once.</a:t>
            </a:r>
          </a:p>
          <a:p>
            <a:r>
              <a:rPr lang="en-US" b="0" dirty="0"/>
              <a:t>Fortunately, OpenCV interfaces with YOLO, using the Darknet Distributed Neural Network</a:t>
            </a:r>
          </a:p>
          <a:p>
            <a:endParaRPr lang="en-US" b="0" dirty="0"/>
          </a:p>
          <a:p>
            <a:r>
              <a:rPr lang="en-US" b="0" dirty="0"/>
              <a:t>I will talk more about these algorithms and more in a moment. </a:t>
            </a:r>
          </a:p>
          <a:p>
            <a:r>
              <a:rPr lang="en-US" b="0" dirty="0"/>
              <a:t>But first I want to talk more about the Hardware.</a:t>
            </a:r>
          </a:p>
          <a:p>
            <a:endParaRPr lang="en-US" b="0" dirty="0"/>
          </a:p>
          <a:p>
            <a:endParaRPr lang="en-US" b="0" dirty="0"/>
          </a:p>
          <a:p>
            <a:endParaRPr lang="en-US" b="0" dirty="0"/>
          </a:p>
        </p:txBody>
      </p:sp>
      <p:sp>
        <p:nvSpPr>
          <p:cNvPr id="4" name="Slide Number Placeholder 3"/>
          <p:cNvSpPr>
            <a:spLocks noGrp="1"/>
          </p:cNvSpPr>
          <p:nvPr>
            <p:ph type="sldNum" sz="quarter" idx="5"/>
          </p:nvPr>
        </p:nvSpPr>
        <p:spPr/>
        <p:txBody>
          <a:bodyPr/>
          <a:lstStyle/>
          <a:p>
            <a:fld id="{EE9CC372-51C1-4469-856E-B21C4DCF8AD4}" type="slidenum">
              <a:rPr lang="en-US" smtClean="0"/>
              <a:t>3</a:t>
            </a:fld>
            <a:endParaRPr lang="en-US"/>
          </a:p>
        </p:txBody>
      </p:sp>
    </p:spTree>
    <p:extLst>
      <p:ext uri="{BB962C8B-B14F-4D97-AF65-F5344CB8AC3E}">
        <p14:creationId xmlns:p14="http://schemas.microsoft.com/office/powerpoint/2010/main" val="20614376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Hardware</a:t>
            </a:r>
          </a:p>
          <a:p>
            <a:r>
              <a:rPr lang="en-US" b="0" dirty="0"/>
              <a:t>I had to assemble the mess of stuff you see there on the left. </a:t>
            </a:r>
          </a:p>
          <a:p>
            <a:r>
              <a:rPr lang="en-US" b="0" dirty="0"/>
              <a:t>The Pan-Tilt HAT needed quite a bit of assembly</a:t>
            </a:r>
          </a:p>
          <a:p>
            <a:r>
              <a:rPr lang="en-US" b="0" dirty="0"/>
              <a:t>I ended up making a Blog post about it because the instructions were not great. </a:t>
            </a:r>
          </a:p>
          <a:p>
            <a:r>
              <a:rPr lang="en-US" b="0" dirty="0"/>
              <a:t>They were not bad either, they just lacked some detail.</a:t>
            </a:r>
          </a:p>
          <a:p>
            <a:r>
              <a:rPr lang="en-US" b="0" dirty="0"/>
              <a:t>The Raspberry Pi is actually somewhat simple to put together.</a:t>
            </a:r>
          </a:p>
          <a:p>
            <a:r>
              <a:rPr lang="en-US" b="0" dirty="0"/>
              <a:t>You  put the OS on a microSD card and put the card in a slot in the front.</a:t>
            </a:r>
          </a:p>
          <a:p>
            <a:r>
              <a:rPr lang="en-US" b="0" dirty="0"/>
              <a:t>Then you plug in a mouse, keyboard, and monitor, and plug it into the wall and it is ready</a:t>
            </a:r>
          </a:p>
          <a:p>
            <a:endParaRPr lang="en-US" b="0" dirty="0"/>
          </a:p>
          <a:p>
            <a:r>
              <a:rPr lang="en-US" b="1" dirty="0"/>
              <a:t>The Operating System:</a:t>
            </a:r>
          </a:p>
          <a:p>
            <a:r>
              <a:rPr lang="en-US" b="0" dirty="0"/>
              <a:t>As I mentioned, the Raspberry Pi generally runs on some flavor of Linux.</a:t>
            </a:r>
          </a:p>
          <a:p>
            <a:r>
              <a:rPr lang="en-US" b="0" dirty="0"/>
              <a:t>And I mentioned that you need to put the OS on a microSD card</a:t>
            </a:r>
          </a:p>
          <a:p>
            <a:r>
              <a:rPr lang="en-US" b="0" dirty="0"/>
              <a:t>The process is actually quite easy, and just requires a card reader and an internet connection.</a:t>
            </a:r>
          </a:p>
          <a:p>
            <a:r>
              <a:rPr lang="en-US" b="0" dirty="0"/>
              <a:t>Raspberry Pi has a tool called “Imager” that you download and you tell it how you want to use the Raspberry pi.</a:t>
            </a:r>
          </a:p>
          <a:p>
            <a:r>
              <a:rPr lang="en-US" b="0" dirty="0"/>
              <a:t>I think you can even put your </a:t>
            </a:r>
            <a:r>
              <a:rPr lang="en-US" b="0" dirty="0" err="1"/>
              <a:t>Wifi</a:t>
            </a:r>
            <a:r>
              <a:rPr lang="en-US" b="0" dirty="0"/>
              <a:t> SSID and password in the app and it puts that information onto your installation</a:t>
            </a:r>
          </a:p>
          <a:p>
            <a:r>
              <a:rPr lang="en-US" b="0" dirty="0"/>
              <a:t>If anyone is looking for a fun project, I recommend grabbing one of these. </a:t>
            </a:r>
          </a:p>
          <a:p>
            <a:r>
              <a:rPr lang="en-US" b="0" dirty="0"/>
              <a:t>They make it very easy to use and they are generally not expensive.</a:t>
            </a:r>
          </a:p>
          <a:p>
            <a:r>
              <a:rPr lang="en-US" b="0" dirty="0"/>
              <a:t>And only every now and again will you question why you ever bought one and want to kick it across the room.</a:t>
            </a:r>
          </a:p>
          <a:p>
            <a:endParaRPr lang="en-US" b="0" dirty="0"/>
          </a:p>
          <a:p>
            <a:endParaRPr lang="en-US" b="0" dirty="0"/>
          </a:p>
          <a:p>
            <a:endParaRPr lang="en-US" b="0" dirty="0"/>
          </a:p>
          <a:p>
            <a:endParaRPr lang="en-US" b="0" dirty="0"/>
          </a:p>
        </p:txBody>
      </p:sp>
      <p:sp>
        <p:nvSpPr>
          <p:cNvPr id="4" name="Slide Number Placeholder 3"/>
          <p:cNvSpPr>
            <a:spLocks noGrp="1"/>
          </p:cNvSpPr>
          <p:nvPr>
            <p:ph type="sldNum" sz="quarter" idx="5"/>
          </p:nvPr>
        </p:nvSpPr>
        <p:spPr/>
        <p:txBody>
          <a:bodyPr/>
          <a:lstStyle/>
          <a:p>
            <a:fld id="{EE9CC372-51C1-4469-856E-B21C4DCF8AD4}" type="slidenum">
              <a:rPr lang="en-US" smtClean="0"/>
              <a:t>4</a:t>
            </a:fld>
            <a:endParaRPr lang="en-US"/>
          </a:p>
        </p:txBody>
      </p:sp>
    </p:spTree>
    <p:extLst>
      <p:ext uri="{BB962C8B-B14F-4D97-AF65-F5344CB8AC3E}">
        <p14:creationId xmlns:p14="http://schemas.microsoft.com/office/powerpoint/2010/main" val="4168051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err="1"/>
              <a:t>Haar</a:t>
            </a:r>
            <a:r>
              <a:rPr lang="en-US" b="1" dirty="0"/>
              <a:t> Cascade</a:t>
            </a:r>
          </a:p>
          <a:p>
            <a:r>
              <a:rPr lang="en-US" b="0" dirty="0"/>
              <a:t>From a paper by </a:t>
            </a:r>
            <a:r>
              <a:rPr lang="en-US" b="0" i="0" dirty="0">
                <a:effectLst/>
                <a:latin typeface="-apple-system"/>
              </a:rPr>
              <a:t>Paul Viola and Michael Jones</a:t>
            </a:r>
          </a:p>
          <a:p>
            <a:r>
              <a:rPr lang="en-US" b="0" i="0" dirty="0">
                <a:effectLst/>
                <a:latin typeface="-apple-system"/>
              </a:rPr>
              <a:t> </a:t>
            </a:r>
            <a:r>
              <a:rPr lang="en-US" b="0" i="0" u="none" strike="noStrike" dirty="0">
                <a:effectLst/>
                <a:latin typeface="-apple-system"/>
                <a:hlinkClick r:id="rId3"/>
              </a:rPr>
              <a:t>"Rapid Object Detection using a Boosted Cascade of Simple Features"</a:t>
            </a:r>
            <a:r>
              <a:rPr lang="en-US" b="0" i="0" dirty="0">
                <a:effectLst/>
                <a:latin typeface="-apple-system"/>
              </a:rPr>
              <a:t>. </a:t>
            </a:r>
            <a:endParaRPr lang="en-US" b="0" dirty="0"/>
          </a:p>
          <a:p>
            <a:r>
              <a:rPr lang="en-US" b="0" dirty="0"/>
              <a:t>Built off of the use of a </a:t>
            </a:r>
            <a:r>
              <a:rPr lang="en-US" b="0" dirty="0" err="1"/>
              <a:t>Haar</a:t>
            </a:r>
            <a:r>
              <a:rPr lang="en-US" b="0" dirty="0"/>
              <a:t> wavelet from a paper by </a:t>
            </a:r>
            <a:r>
              <a:rPr lang="en-US" dirty="0"/>
              <a:t>Constantine P. </a:t>
            </a:r>
            <a:r>
              <a:rPr lang="en-US" dirty="0" err="1"/>
              <a:t>Papageorgiou</a:t>
            </a:r>
            <a:r>
              <a:rPr lang="en-US" dirty="0"/>
              <a:t> and others (1998, A General Framework for Object Detection)</a:t>
            </a:r>
          </a:p>
          <a:p>
            <a:endParaRPr lang="en-US" dirty="0"/>
          </a:p>
          <a:p>
            <a:endParaRPr lang="en-US" dirty="0"/>
          </a:p>
          <a:p>
            <a:r>
              <a:rPr lang="en-US" b="1" dirty="0"/>
              <a:t>HOG (Histogram of Oriented Gradients)</a:t>
            </a:r>
          </a:p>
          <a:p>
            <a:r>
              <a:rPr lang="en-US" dirty="0"/>
              <a:t>I did not use this and will not cover this much, but it is a popular Object Detection Algorithm and I wanted to show it in the timeline</a:t>
            </a:r>
          </a:p>
          <a:p>
            <a:r>
              <a:rPr lang="en-US" dirty="0"/>
              <a:t>From what I read, this is what </a:t>
            </a:r>
            <a:r>
              <a:rPr lang="en-US" dirty="0" err="1"/>
              <a:t>SnapChat</a:t>
            </a:r>
            <a:r>
              <a:rPr lang="en-US" dirty="0"/>
              <a:t> uses</a:t>
            </a:r>
          </a:p>
          <a:p>
            <a:r>
              <a:rPr lang="en-US" dirty="0"/>
              <a:t>This process basically calculates the gradient in 8x8 regions of a picture</a:t>
            </a:r>
          </a:p>
          <a:p>
            <a:r>
              <a:rPr lang="en-US" dirty="0"/>
              <a:t>By finding the direction the gradients are going in, you can capture the shape of objects.</a:t>
            </a:r>
          </a:p>
          <a:p>
            <a:endParaRPr lang="en-US" dirty="0"/>
          </a:p>
          <a:p>
            <a:endParaRPr lang="en-US" dirty="0"/>
          </a:p>
          <a:p>
            <a:r>
              <a:rPr lang="en-US" b="1" dirty="0"/>
              <a:t>YOLOv1</a:t>
            </a:r>
          </a:p>
          <a:p>
            <a:r>
              <a:rPr lang="en-US" dirty="0"/>
              <a:t>From University of Washington, Professor Joseph Redmon and some colleagues put out a paper in 2015, </a:t>
            </a:r>
          </a:p>
          <a:p>
            <a:r>
              <a:rPr lang="en-US" dirty="0">
                <a:hlinkClick r:id="rId4"/>
              </a:rPr>
              <a:t>"You Only Look Once: Unified, Real-Time Object Detection"</a:t>
            </a:r>
            <a:endParaRPr lang="en-US" dirty="0"/>
          </a:p>
          <a:p>
            <a:r>
              <a:rPr lang="en-US" dirty="0"/>
              <a:t>YOLO works by applying a single neural network to an image and breaking it into smaller regions</a:t>
            </a:r>
          </a:p>
          <a:p>
            <a:endParaRPr lang="en-US" dirty="0"/>
          </a:p>
          <a:p>
            <a:r>
              <a:rPr lang="en-US" dirty="0"/>
              <a:t>More notable iterations of the OLO algorithm are </a:t>
            </a:r>
          </a:p>
          <a:p>
            <a:r>
              <a:rPr lang="en-US" dirty="0"/>
              <a:t>YOLOv3 which was published in 2018 – also by Joseph Redmon and Ali Farhadi, and </a:t>
            </a:r>
          </a:p>
          <a:p>
            <a:r>
              <a:rPr lang="en-US" dirty="0"/>
              <a:t>YOLOv4 which was published in 2020 by Alexey </a:t>
            </a:r>
            <a:r>
              <a:rPr lang="en-US" dirty="0" err="1"/>
              <a:t>Bochkovskiy</a:t>
            </a:r>
            <a:r>
              <a:rPr lang="en-US" dirty="0"/>
              <a:t> and others</a:t>
            </a:r>
          </a:p>
          <a:p>
            <a:r>
              <a:rPr lang="en-US" dirty="0"/>
              <a:t>Both have a “tiny” version</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EE9CC372-51C1-4469-856E-B21C4DCF8AD4}" type="slidenum">
              <a:rPr lang="en-US" smtClean="0"/>
              <a:t>5</a:t>
            </a:fld>
            <a:endParaRPr lang="en-US"/>
          </a:p>
        </p:txBody>
      </p:sp>
    </p:spTree>
    <p:extLst>
      <p:ext uri="{BB962C8B-B14F-4D97-AF65-F5344CB8AC3E}">
        <p14:creationId xmlns:p14="http://schemas.microsoft.com/office/powerpoint/2010/main" val="548864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I mentioned, the </a:t>
            </a:r>
            <a:r>
              <a:rPr lang="en-US" dirty="0" err="1"/>
              <a:t>Haar</a:t>
            </a:r>
            <a:r>
              <a:rPr lang="en-US" dirty="0"/>
              <a:t> Cascade uses a </a:t>
            </a:r>
            <a:r>
              <a:rPr lang="en-US" dirty="0" err="1"/>
              <a:t>Haar</a:t>
            </a:r>
            <a:r>
              <a:rPr lang="en-US" dirty="0"/>
              <a:t> Wavelet</a:t>
            </a:r>
          </a:p>
          <a:p>
            <a:r>
              <a:rPr lang="en-US" dirty="0"/>
              <a:t>The </a:t>
            </a:r>
            <a:r>
              <a:rPr lang="en-US" dirty="0" err="1"/>
              <a:t>Haar</a:t>
            </a:r>
            <a:r>
              <a:rPr lang="en-US" dirty="0"/>
              <a:t> Wavelet, which is a sequence of rescaled “square-shaped” functions, which Mr. Papa-</a:t>
            </a:r>
            <a:r>
              <a:rPr lang="en-US" dirty="0" err="1"/>
              <a:t>Georgio</a:t>
            </a:r>
            <a:r>
              <a:rPr lang="en-US" dirty="0"/>
              <a:t> used with support vector machines (or SVMs) to find important relationships between basis functions for object detection.</a:t>
            </a:r>
          </a:p>
          <a:p>
            <a:endParaRPr lang="en-US" dirty="0"/>
          </a:p>
          <a:p>
            <a:r>
              <a:rPr lang="en-US" dirty="0"/>
              <a:t>The </a:t>
            </a:r>
            <a:r>
              <a:rPr lang="en-US" dirty="0" err="1"/>
              <a:t>Haar</a:t>
            </a:r>
            <a:r>
              <a:rPr lang="en-US" dirty="0"/>
              <a:t> Wavelet is the Black and white rectangles in the pictures.</a:t>
            </a:r>
          </a:p>
          <a:p>
            <a:endParaRPr lang="en-US" dirty="0"/>
          </a:p>
          <a:p>
            <a:r>
              <a:rPr lang="en-US" dirty="0"/>
              <a:t>Viola and Jones took this idea and used the </a:t>
            </a:r>
            <a:r>
              <a:rPr lang="en-US" dirty="0" err="1"/>
              <a:t>Haar</a:t>
            </a:r>
            <a:r>
              <a:rPr lang="en-US" dirty="0"/>
              <a:t> Wavelet to find the sum of the pixels in the white square and subtract it from the sum in the black square.</a:t>
            </a:r>
          </a:p>
          <a:p>
            <a:r>
              <a:rPr lang="en-US" dirty="0"/>
              <a:t>This gave a better idea of features in a region instead of calculating a relationship between the pixels individually.</a:t>
            </a:r>
          </a:p>
          <a:p>
            <a:endParaRPr lang="en-US" dirty="0"/>
          </a:p>
          <a:p>
            <a:r>
              <a:rPr lang="en-US" dirty="0"/>
              <a:t>Since the eye region generally appears darker than surrounding areas such as the cheeks and the nose, this method is very good at detecting facial features.</a:t>
            </a:r>
          </a:p>
          <a:p>
            <a:endParaRPr lang="en-US" dirty="0"/>
          </a:p>
          <a:p>
            <a:r>
              <a:rPr lang="en-US" dirty="0"/>
              <a:t>The algorithm use Cascade Classifiers to process the regions of the picture and discards any region that is not a Region of Interest (ROI)</a:t>
            </a:r>
          </a:p>
          <a:p>
            <a:r>
              <a:rPr lang="en-US" dirty="0"/>
              <a:t>This part is enhanced by using the AdaBoost Algorithm to construct strong classifiers from a combination of weaker classifiers</a:t>
            </a:r>
          </a:p>
          <a:p>
            <a:endParaRPr lang="en-US" dirty="0"/>
          </a:p>
          <a:p>
            <a:endParaRPr lang="en-US" dirty="0"/>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EE9CC372-51C1-4469-856E-B21C4DCF8AD4}" type="slidenum">
              <a:rPr lang="en-US" smtClean="0"/>
              <a:t>6</a:t>
            </a:fld>
            <a:endParaRPr lang="en-US"/>
          </a:p>
        </p:txBody>
      </p:sp>
    </p:spTree>
    <p:extLst>
      <p:ext uri="{BB962C8B-B14F-4D97-AF65-F5344CB8AC3E}">
        <p14:creationId xmlns:p14="http://schemas.microsoft.com/office/powerpoint/2010/main" val="19660219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Since its first iteration in 2015, YOLO boasts the ability to</a:t>
            </a:r>
          </a:p>
          <a:p>
            <a:r>
              <a:rPr lang="en-US" dirty="0"/>
              <a:t>Process images in real-time at 45 frames a second, and the smaller version</a:t>
            </a:r>
          </a:p>
          <a:p>
            <a:r>
              <a:rPr lang="en-US" dirty="0"/>
              <a:t>Fast YOLO processes at 155 frames per second.</a:t>
            </a:r>
          </a:p>
          <a:p>
            <a:endParaRPr lang="en-US" dirty="0"/>
          </a:p>
          <a:p>
            <a:r>
              <a:rPr lang="en-US" dirty="0"/>
              <a:t>I unfortunately did not have that experience due to hardware constraints.</a:t>
            </a:r>
          </a:p>
          <a:p>
            <a:endParaRPr lang="en-US" dirty="0"/>
          </a:p>
          <a:p>
            <a:r>
              <a:rPr lang="en-US" dirty="0"/>
              <a:t>YOLO utilizes the open source Neural Network Framework, Darknet – also created by Joseph Redmon. It is written in C and CUDA</a:t>
            </a:r>
          </a:p>
          <a:p>
            <a:endParaRPr lang="en-US" dirty="0"/>
          </a:p>
          <a:p>
            <a:r>
              <a:rPr lang="en-US" dirty="0"/>
              <a:t>As I mentioned earlier, the YOLO algorithm uses one neural net (with Darknet), but as you can see, has many convolution layers</a:t>
            </a:r>
          </a:p>
          <a:p>
            <a:endParaRPr lang="en-US" dirty="0"/>
          </a:p>
          <a:p>
            <a:r>
              <a:rPr lang="en-US" dirty="0"/>
              <a:t>The neural network breaks the image apart into these smaller regions to predict bounding boxes and probabilities for each region.</a:t>
            </a:r>
          </a:p>
          <a:p>
            <a:r>
              <a:rPr lang="en-US" dirty="0"/>
              <a:t>The bounding boxes are weighted by the predicted probabilities.</a:t>
            </a:r>
          </a:p>
          <a:p>
            <a:endParaRPr lang="en-US" dirty="0"/>
          </a:p>
        </p:txBody>
      </p:sp>
      <p:sp>
        <p:nvSpPr>
          <p:cNvPr id="4" name="Slide Number Placeholder 3"/>
          <p:cNvSpPr>
            <a:spLocks noGrp="1"/>
          </p:cNvSpPr>
          <p:nvPr>
            <p:ph type="sldNum" sz="quarter" idx="5"/>
          </p:nvPr>
        </p:nvSpPr>
        <p:spPr/>
        <p:txBody>
          <a:bodyPr/>
          <a:lstStyle/>
          <a:p>
            <a:fld id="{EE9CC372-51C1-4469-856E-B21C4DCF8AD4}" type="slidenum">
              <a:rPr lang="en-US" smtClean="0"/>
              <a:t>7</a:t>
            </a:fld>
            <a:endParaRPr lang="en-US"/>
          </a:p>
        </p:txBody>
      </p:sp>
    </p:spTree>
    <p:extLst>
      <p:ext uri="{BB962C8B-B14F-4D97-AF65-F5344CB8AC3E}">
        <p14:creationId xmlns:p14="http://schemas.microsoft.com/office/powerpoint/2010/main" val="22592486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my First attempt,</a:t>
            </a:r>
          </a:p>
          <a:p>
            <a:endParaRPr lang="en-US" dirty="0"/>
          </a:p>
          <a:p>
            <a:r>
              <a:rPr lang="en-US" dirty="0"/>
              <a:t>Running in Google </a:t>
            </a:r>
            <a:r>
              <a:rPr lang="en-US" dirty="0" err="1"/>
              <a:t>Colab</a:t>
            </a:r>
            <a:r>
              <a:rPr lang="en-US" dirty="0"/>
              <a:t> I was able to test my first Neural Network</a:t>
            </a:r>
          </a:p>
          <a:p>
            <a:endParaRPr lang="en-US" dirty="0"/>
          </a:p>
          <a:p>
            <a:r>
              <a:rPr lang="en-US" dirty="0"/>
              <a:t>You can see here that since my son’s face is slightly obscured, so he received a lower confidence rating from YOLO</a:t>
            </a:r>
          </a:p>
          <a:p>
            <a:endParaRPr lang="en-US" dirty="0"/>
          </a:p>
          <a:p>
            <a:r>
              <a:rPr lang="en-US" dirty="0"/>
              <a:t>I also noticed, since I am holding my son in some of these photos (at least the photos that I am in)</a:t>
            </a:r>
          </a:p>
          <a:p>
            <a:r>
              <a:rPr lang="en-US" dirty="0"/>
              <a:t>That my beard is right behind my son’s head.</a:t>
            </a:r>
          </a:p>
          <a:p>
            <a:r>
              <a:rPr lang="en-US" dirty="0"/>
              <a:t>Oddly, Because of this, I think that the model thinks that my beard could be a toddler</a:t>
            </a:r>
          </a:p>
        </p:txBody>
      </p:sp>
      <p:sp>
        <p:nvSpPr>
          <p:cNvPr id="4" name="Slide Number Placeholder 3"/>
          <p:cNvSpPr>
            <a:spLocks noGrp="1"/>
          </p:cNvSpPr>
          <p:nvPr>
            <p:ph type="sldNum" sz="quarter" idx="5"/>
          </p:nvPr>
        </p:nvSpPr>
        <p:spPr/>
        <p:txBody>
          <a:bodyPr/>
          <a:lstStyle/>
          <a:p>
            <a:fld id="{EE9CC372-51C1-4469-856E-B21C4DCF8AD4}" type="slidenum">
              <a:rPr lang="en-US" smtClean="0"/>
              <a:t>8</a:t>
            </a:fld>
            <a:endParaRPr lang="en-US"/>
          </a:p>
        </p:txBody>
      </p:sp>
    </p:spTree>
    <p:extLst>
      <p:ext uri="{BB962C8B-B14F-4D97-AF65-F5344CB8AC3E}">
        <p14:creationId xmlns:p14="http://schemas.microsoft.com/office/powerpoint/2010/main" val="7586708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Since the previous Model would sometimes think my beard was a toddler, </a:t>
            </a:r>
          </a:p>
          <a:p>
            <a:r>
              <a:rPr lang="en-US" dirty="0"/>
              <a:t>I made a second attempt to see if there was a difference if I focused on just my son’s face.</a:t>
            </a:r>
          </a:p>
          <a:p>
            <a:endParaRPr lang="en-US" dirty="0"/>
          </a:p>
          <a:p>
            <a:r>
              <a:rPr lang="en-US" dirty="0"/>
              <a:t>This model is very effective, but requires much of his face to be at JUST the right angle.</a:t>
            </a:r>
          </a:p>
          <a:p>
            <a:endParaRPr lang="en-US" dirty="0"/>
          </a:p>
          <a:p>
            <a:r>
              <a:rPr lang="en-US" dirty="0"/>
              <a:t>So, even though this seems to be a more effective model, I think I like the other model better.</a:t>
            </a:r>
          </a:p>
          <a:p>
            <a:endParaRPr lang="en-US" dirty="0"/>
          </a:p>
        </p:txBody>
      </p:sp>
      <p:sp>
        <p:nvSpPr>
          <p:cNvPr id="4" name="Slide Number Placeholder 3"/>
          <p:cNvSpPr>
            <a:spLocks noGrp="1"/>
          </p:cNvSpPr>
          <p:nvPr>
            <p:ph type="sldNum" sz="quarter" idx="5"/>
          </p:nvPr>
        </p:nvSpPr>
        <p:spPr/>
        <p:txBody>
          <a:bodyPr/>
          <a:lstStyle/>
          <a:p>
            <a:fld id="{EE9CC372-51C1-4469-856E-B21C4DCF8AD4}" type="slidenum">
              <a:rPr lang="en-US" smtClean="0"/>
              <a:t>9</a:t>
            </a:fld>
            <a:endParaRPr lang="en-US"/>
          </a:p>
        </p:txBody>
      </p:sp>
    </p:spTree>
    <p:extLst>
      <p:ext uri="{BB962C8B-B14F-4D97-AF65-F5344CB8AC3E}">
        <p14:creationId xmlns:p14="http://schemas.microsoft.com/office/powerpoint/2010/main" val="19229847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6/14/2021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5082800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6/14/2021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473921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6/14/2021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7724329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6/14/2021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38285325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6/14/2021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9725249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6/14/2021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9214108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6/14/2021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0393915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17E833E-1B6D-415F-AD29-75AE8C43BD0D}" type="datetime1">
              <a:rPr lang="en-US" smtClean="0"/>
              <a:t>6/14/2021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94918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52596F-08A7-4B70-989A-F2B1CF31E66B}" type="datetime1">
              <a:rPr lang="en-US" smtClean="0"/>
              <a:t>6/14/2021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473702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6/14/2021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655166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6/14/2021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2661209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6/14/2021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036059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t>6/14/2021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492994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6/14/2021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297294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6/14/2021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014893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6/14/2021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7691142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6/14/2021</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423054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6/14/2021</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3362071527"/>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hf sldNum="0" hdr="0" ftr="0" dt="0"/>
  <p:txStyles>
    <p:title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hemeOverride" Target="../theme/themeOverride1.xml"/><Relationship Id="rId5" Type="http://schemas.openxmlformats.org/officeDocument/2006/relationships/image" Target="../media/image6.jpeg"/><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0.xml"/><Relationship Id="rId1" Type="http://schemas.openxmlformats.org/officeDocument/2006/relationships/slideLayout" Target="../slideLayouts/slideLayout8.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hyperlink" Target="https://github.com/pimoroni/pantilt-hat" TargetMode="External"/><Relationship Id="rId13" Type="http://schemas.openxmlformats.org/officeDocument/2006/relationships/hyperlink" Target="https://www.youtube.com/watch?v=joElT3UfspA" TargetMode="External"/><Relationship Id="rId3" Type="http://schemas.openxmlformats.org/officeDocument/2006/relationships/hyperlink" Target="https://opencv-tutorial.readthedocs.io/en/latest/yolo/yolo.html" TargetMode="External"/><Relationship Id="rId7" Type="http://schemas.openxmlformats.org/officeDocument/2006/relationships/hyperlink" Target="https://learn.pimoroni.com/tutorial/electromechanical/building-a-pan-tilt-face-tracker" TargetMode="External"/><Relationship Id="rId12" Type="http://schemas.openxmlformats.org/officeDocument/2006/relationships/hyperlink" Target="https://www.youtube.com/watch?v=LmtHEBuJfII" TargetMode="External"/><Relationship Id="rId2" Type="http://schemas.openxmlformats.org/officeDocument/2006/relationships/hyperlink" Target="https://www.pyimagesearch.com/2019/09/16/install-opencv-4-on-raspberry-pi-4-and-raspbian-buster/" TargetMode="External"/><Relationship Id="rId1" Type="http://schemas.openxmlformats.org/officeDocument/2006/relationships/slideLayout" Target="../slideLayouts/slideLayout2.xml"/><Relationship Id="rId6" Type="http://schemas.openxmlformats.org/officeDocument/2006/relationships/hyperlink" Target="https://learn.pimoroni.com/tutorial/sandyj/assembling-pan-tilt-hat" TargetMode="External"/><Relationship Id="rId11" Type="http://schemas.openxmlformats.org/officeDocument/2006/relationships/hyperlink" Target="https://www.hackster.io/news/getting-started-with-the-intel-neural-compute-stick-2-and-the-raspberry-pi-6904ccfe963" TargetMode="External"/><Relationship Id="rId5" Type="http://schemas.openxmlformats.org/officeDocument/2006/relationships/hyperlink" Target="https://pantilt-hat.readthedocs.io/en/latest/" TargetMode="External"/><Relationship Id="rId10" Type="http://schemas.openxmlformats.org/officeDocument/2006/relationships/hyperlink" Target="https://docs.openvinotoolkit.org/latest/openvino_docs_install_guides_installing_openvino_raspbian.html" TargetMode="External"/><Relationship Id="rId4" Type="http://schemas.openxmlformats.org/officeDocument/2006/relationships/hyperlink" Target="https://docs.opencv.org/3.4/db/d30/classcv_1_1dnn_1_1Net.html" TargetMode="External"/><Relationship Id="rId9" Type="http://schemas.openxmlformats.org/officeDocument/2006/relationships/hyperlink" Target="https://github.com/pimoroni/PanTiltFacetracker/blob/master/facetracker_lbp.py" TargetMode="External"/></Relationships>
</file>

<file path=ppt/slides/_rels/slide17.xml.rels><?xml version="1.0" encoding="UTF-8" standalone="yes"?>
<Relationships xmlns="http://schemas.openxmlformats.org/package/2006/relationships"><Relationship Id="rId8" Type="http://schemas.openxmlformats.org/officeDocument/2006/relationships/hyperlink" Target="https://pjreddie.com/media/files/papers/yolo_1.pdf" TargetMode="External"/><Relationship Id="rId13" Type="http://schemas.openxmlformats.org/officeDocument/2006/relationships/hyperlink" Target="https://datascience.stackexchange.com/questions/65945/what-is-darknet-and-why-is-it-needed-for-yolo-object-detection" TargetMode="External"/><Relationship Id="rId3" Type="http://schemas.openxmlformats.org/officeDocument/2006/relationships/hyperlink" Target="https://ieeexplore.ieee.org/document/710772" TargetMode="External"/><Relationship Id="rId7" Type="http://schemas.openxmlformats.org/officeDocument/2006/relationships/hyperlink" Target="https://en.wikipedia.org/wiki/AdaBoost" TargetMode="External"/><Relationship Id="rId12" Type="http://schemas.openxmlformats.org/officeDocument/2006/relationships/hyperlink" Target="https://arxiv.org/abs/2011.08036" TargetMode="External"/><Relationship Id="rId17" Type="http://schemas.openxmlformats.org/officeDocument/2006/relationships/hyperlink" Target="https://www.youtube.com/watch?v=NTnZgLsk_DA&amp;t=212s" TargetMode="External"/><Relationship Id="rId2" Type="http://schemas.openxmlformats.org/officeDocument/2006/relationships/hyperlink" Target="https://docs.opencv.org/3.4/db/d28/tutorial_cascade_classifier.html" TargetMode="External"/><Relationship Id="rId16" Type="http://schemas.openxmlformats.org/officeDocument/2006/relationships/hyperlink" Target="https://blog.roboflow.com/train-yolov4-tiny-on-custom-data-lighting-fast-detection/" TargetMode="External"/><Relationship Id="rId1" Type="http://schemas.openxmlformats.org/officeDocument/2006/relationships/slideLayout" Target="../slideLayouts/slideLayout2.xml"/><Relationship Id="rId6" Type="http://schemas.openxmlformats.org/officeDocument/2006/relationships/hyperlink" Target="https://en.wikipedia.org/wiki/Cascading_classifiers" TargetMode="External"/><Relationship Id="rId11" Type="http://schemas.openxmlformats.org/officeDocument/2006/relationships/hyperlink" Target="https://arxiv.org/abs/2004.10934" TargetMode="External"/><Relationship Id="rId5" Type="http://schemas.openxmlformats.org/officeDocument/2006/relationships/hyperlink" Target="https://en.wikipedia.org/wiki/Viola%E2%80%93Jones_object_detection_framework" TargetMode="External"/><Relationship Id="rId15" Type="http://schemas.openxmlformats.org/officeDocument/2006/relationships/hyperlink" Target="https://blog.roboflow.com/cvat/" TargetMode="External"/><Relationship Id="rId10" Type="http://schemas.openxmlformats.org/officeDocument/2006/relationships/hyperlink" Target="https://stackoverflow.com/questions/57706412/what-is-the-working-and-output-of-getlayernames-and-getunconnecteddoutlayers" TargetMode="External"/><Relationship Id="rId4" Type="http://schemas.openxmlformats.org/officeDocument/2006/relationships/hyperlink" Target="https://www.cs.cmu.edu/~efros/courses/LBMV07/Papers/viola-cvpr-01.pdf" TargetMode="External"/><Relationship Id="rId9" Type="http://schemas.openxmlformats.org/officeDocument/2006/relationships/hyperlink" Target="https://pjreddie.com/media/files/papers/YOLOv3.pdf" TargetMode="External"/><Relationship Id="rId14" Type="http://schemas.openxmlformats.org/officeDocument/2006/relationships/hyperlink" Target="https://towardsdatascience.com/how-to-train-a-custom-object-detection-model-with-yolo-v5-917e9ce13208"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8.xml"/><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notesSlide" Target="../notesSlides/notesSlide5.xml"/><Relationship Id="rId7" Type="http://schemas.openxmlformats.org/officeDocument/2006/relationships/diagramQuickStyle" Target="../diagrams/quickStyle1.xml"/><Relationship Id="rId2" Type="http://schemas.openxmlformats.org/officeDocument/2006/relationships/slideLayout" Target="../slideLayouts/slideLayout2.xml"/><Relationship Id="rId1" Type="http://schemas.openxmlformats.org/officeDocument/2006/relationships/themeOverride" Target="../theme/themeOverride2.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1.jpeg"/><Relationship Id="rId9" Type="http://schemas.microsoft.com/office/2007/relationships/diagramDrawing" Target="../diagrams/drawing1.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xml"/><Relationship Id="rId1" Type="http://schemas.openxmlformats.org/officeDocument/2006/relationships/slideLayout" Target="../slideLayouts/slideLayout8.xml"/><Relationship Id="rId5" Type="http://schemas.openxmlformats.org/officeDocument/2006/relationships/image" Target="../media/image3.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xml"/><Relationship Id="rId1" Type="http://schemas.openxmlformats.org/officeDocument/2006/relationships/slideLayout" Target="../slideLayouts/slideLayout8.xml"/><Relationship Id="rId5" Type="http://schemas.openxmlformats.org/officeDocument/2006/relationships/image" Target="../media/image3.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A05AC74-6838-4CD9-B157-B3BB3E2F5415}"/>
              </a:ext>
              <a:ext uri="{C183D7F6-B498-43B3-948B-1728B52AA6E4}">
                <adec:decorative xmlns:adec="http://schemas.microsoft.com/office/drawing/2017/decorative" val="1"/>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20" y="10"/>
            <a:ext cx="12191980" cy="6857990"/>
          </a:xfrm>
          <a:prstGeom prst="rect">
            <a:avLst/>
          </a:prstGeom>
        </p:spPr>
      </p:pic>
      <p:sp useBgFill="1">
        <p:nvSpPr>
          <p:cNvPr id="83" name="Freeform 5">
            <a:extLst>
              <a:ext uri="{FF2B5EF4-FFF2-40B4-BE49-F238E27FC236}">
                <a16:creationId xmlns:a16="http://schemas.microsoft.com/office/drawing/2014/main" id="{608EAA06-5488-416B-B2B2-E552130110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99829" y="1101852"/>
            <a:ext cx="4254640" cy="4654297"/>
          </a:xfrm>
          <a:prstGeom prst="round2SameRect">
            <a:avLst>
              <a:gd name="adj1" fmla="val 5146"/>
              <a:gd name="adj2" fmla="val 400"/>
            </a:avLst>
          </a:prstGeom>
          <a:ln>
            <a:noFill/>
          </a:ln>
          <a:effectLst>
            <a:outerShdw blurRad="50800" dist="38100" dir="5400000" algn="tl" rotWithShape="0">
              <a:srgbClr val="000000">
                <a:alpha val="43000"/>
              </a:srgbClr>
            </a:outerShdw>
          </a:effectLst>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oudy Old Style"/>
              <a:ea typeface="+mn-ea"/>
              <a:cs typeface="+mn-cs"/>
            </a:endParaRPr>
          </a:p>
        </p:txBody>
      </p:sp>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804336" y="1623412"/>
            <a:ext cx="3503122" cy="2287229"/>
          </a:xfrm>
        </p:spPr>
        <p:txBody>
          <a:bodyPr>
            <a:normAutofit/>
          </a:bodyPr>
          <a:lstStyle/>
          <a:p>
            <a:pPr algn="l"/>
            <a:r>
              <a:rPr lang="en-US" sz="4400" dirty="0"/>
              <a:t>Object Tracking</a:t>
            </a:r>
          </a:p>
        </p:txBody>
      </p:sp>
      <p:sp>
        <p:nvSpPr>
          <p:cNvPr id="3" name="Subtitle 2">
            <a:extLst>
              <a:ext uri="{FF2B5EF4-FFF2-40B4-BE49-F238E27FC236}">
                <a16:creationId xmlns:a16="http://schemas.microsoft.com/office/drawing/2014/main" id="{DB93FB3F-A8D4-46D3-A1C6-C79C64563729}"/>
              </a:ext>
            </a:extLst>
          </p:cNvPr>
          <p:cNvSpPr>
            <a:spLocks noGrp="1"/>
          </p:cNvSpPr>
          <p:nvPr>
            <p:ph type="subTitle" idx="1"/>
          </p:nvPr>
        </p:nvSpPr>
        <p:spPr>
          <a:xfrm>
            <a:off x="804335" y="4009771"/>
            <a:ext cx="3503122" cy="1244361"/>
          </a:xfrm>
        </p:spPr>
        <p:txBody>
          <a:bodyPr>
            <a:normAutofit/>
          </a:bodyPr>
          <a:lstStyle/>
          <a:p>
            <a:pPr algn="l"/>
            <a:r>
              <a:rPr lang="en-US" sz="1800" dirty="0">
                <a:solidFill>
                  <a:srgbClr val="FC05CB"/>
                </a:solidFill>
              </a:rPr>
              <a:t>Christopher Caldarella</a:t>
            </a:r>
          </a:p>
          <a:p>
            <a:pPr algn="l"/>
            <a:r>
              <a:rPr lang="en-US" sz="1800" dirty="0">
                <a:solidFill>
                  <a:srgbClr val="FC05CB"/>
                </a:solidFill>
              </a:rPr>
              <a:t>Data Scientist</a:t>
            </a:r>
          </a:p>
          <a:p>
            <a:pPr algn="l"/>
            <a:r>
              <a:rPr lang="en-US" sz="1800" dirty="0">
                <a:solidFill>
                  <a:srgbClr val="FC05CB"/>
                </a:solidFill>
              </a:rPr>
              <a:t>2021-06-14</a:t>
            </a:r>
          </a:p>
        </p:txBody>
      </p:sp>
    </p:spTree>
    <p:extLst>
      <p:ext uri="{BB962C8B-B14F-4D97-AF65-F5344CB8AC3E}">
        <p14:creationId xmlns:p14="http://schemas.microsoft.com/office/powerpoint/2010/main" val="19465765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8CDD186-03E3-4AED-BEB6-0B3BEC2080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D75FA25-7E82-499D-8652-9CA5612897BC}"/>
              </a:ext>
            </a:extLst>
          </p:cNvPr>
          <p:cNvSpPr>
            <a:spLocks noGrp="1"/>
          </p:cNvSpPr>
          <p:nvPr>
            <p:ph type="title"/>
          </p:nvPr>
        </p:nvSpPr>
        <p:spPr>
          <a:xfrm>
            <a:off x="913795" y="609599"/>
            <a:ext cx="5978072" cy="1174075"/>
          </a:xfrm>
        </p:spPr>
        <p:txBody>
          <a:bodyPr vert="horz" lIns="91440" tIns="45720" rIns="91440" bIns="45720" rtlCol="0" anchor="ctr">
            <a:normAutofit/>
          </a:bodyPr>
          <a:lstStyle/>
          <a:p>
            <a:r>
              <a:rPr lang="en-US" sz="4000" dirty="0" err="1"/>
              <a:t>Haar</a:t>
            </a:r>
            <a:r>
              <a:rPr lang="en-US" sz="4000" dirty="0"/>
              <a:t> Cascade</a:t>
            </a:r>
          </a:p>
        </p:txBody>
      </p:sp>
      <p:sp>
        <p:nvSpPr>
          <p:cNvPr id="4" name="Text Placeholder 3">
            <a:extLst>
              <a:ext uri="{FF2B5EF4-FFF2-40B4-BE49-F238E27FC236}">
                <a16:creationId xmlns:a16="http://schemas.microsoft.com/office/drawing/2014/main" id="{59822E75-10A3-4354-B24A-0452ED5279B7}"/>
              </a:ext>
            </a:extLst>
          </p:cNvPr>
          <p:cNvSpPr>
            <a:spLocks noGrp="1"/>
          </p:cNvSpPr>
          <p:nvPr>
            <p:ph type="body" sz="half" idx="2"/>
          </p:nvPr>
        </p:nvSpPr>
        <p:spPr>
          <a:xfrm>
            <a:off x="913795" y="1972101"/>
            <a:ext cx="5978072" cy="3722748"/>
          </a:xfrm>
        </p:spPr>
        <p:txBody>
          <a:bodyPr vert="horz" lIns="91440" tIns="45720" rIns="91440" bIns="45720" rtlCol="0" anchor="ctr">
            <a:normAutofit/>
          </a:bodyPr>
          <a:lstStyle/>
          <a:p>
            <a:pPr algn="l">
              <a:buClr>
                <a:srgbClr val="F4A72A"/>
              </a:buClr>
            </a:pPr>
            <a:endParaRPr lang="en-US" dirty="0"/>
          </a:p>
        </p:txBody>
      </p:sp>
      <p:pic>
        <p:nvPicPr>
          <p:cNvPr id="13" name="Picture 12">
            <a:extLst>
              <a:ext uri="{FF2B5EF4-FFF2-40B4-BE49-F238E27FC236}">
                <a16:creationId xmlns:a16="http://schemas.microsoft.com/office/drawing/2014/main" id="{1CF706DA-13E8-4A4F-9260-551FB8127BD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964" r="2807" b="1446"/>
          <a:stretch/>
        </p:blipFill>
        <p:spPr>
          <a:xfrm>
            <a:off x="7232905" y="1"/>
            <a:ext cx="4959095" cy="6858000"/>
          </a:xfrm>
          <a:prstGeom prst="rect">
            <a:avLst/>
          </a:prstGeom>
        </p:spPr>
      </p:pic>
      <p:pic>
        <p:nvPicPr>
          <p:cNvPr id="6" name="Content Placeholder 5">
            <a:extLst>
              <a:ext uri="{FF2B5EF4-FFF2-40B4-BE49-F238E27FC236}">
                <a16:creationId xmlns:a16="http://schemas.microsoft.com/office/drawing/2014/main" id="{A63C3F96-4B09-4C44-8555-5B7EE73CEF93}"/>
              </a:ext>
            </a:extLst>
          </p:cNvPr>
          <p:cNvPicPr>
            <a:picLocks noGrp="1" noChangeAspect="1"/>
          </p:cNvPicPr>
          <p:nvPr>
            <p:ph idx="1"/>
          </p:nvPr>
        </p:nvPicPr>
        <p:blipFill rotWithShape="1">
          <a:blip r:embed="rId5"/>
          <a:srcRect l="11311" r="39560" b="-1"/>
          <a:stretch/>
        </p:blipFill>
        <p:spPr>
          <a:xfrm>
            <a:off x="7552945" y="643465"/>
            <a:ext cx="3995592" cy="5103372"/>
          </a:xfrm>
          <a:prstGeom prst="rect">
            <a:avLst/>
          </a:prstGeom>
        </p:spPr>
      </p:pic>
      <p:pic>
        <p:nvPicPr>
          <p:cNvPr id="8" name="Picture 7">
            <a:extLst>
              <a:ext uri="{FF2B5EF4-FFF2-40B4-BE49-F238E27FC236}">
                <a16:creationId xmlns:a16="http://schemas.microsoft.com/office/drawing/2014/main" id="{530D78BC-33E2-4089-B413-61416E4695D2}"/>
              </a:ext>
            </a:extLst>
          </p:cNvPr>
          <p:cNvPicPr>
            <a:picLocks noChangeAspect="1"/>
          </p:cNvPicPr>
          <p:nvPr/>
        </p:nvPicPr>
        <p:blipFill>
          <a:blip r:embed="rId6"/>
          <a:stretch>
            <a:fillRect/>
          </a:stretch>
        </p:blipFill>
        <p:spPr>
          <a:xfrm>
            <a:off x="1503467" y="1972101"/>
            <a:ext cx="4798728" cy="3950897"/>
          </a:xfrm>
          <a:prstGeom prst="rect">
            <a:avLst/>
          </a:prstGeom>
        </p:spPr>
      </p:pic>
    </p:spTree>
    <p:extLst>
      <p:ext uri="{BB962C8B-B14F-4D97-AF65-F5344CB8AC3E}">
        <p14:creationId xmlns:p14="http://schemas.microsoft.com/office/powerpoint/2010/main" val="26932427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09954-3135-4409-BFCC-762B225A538A}"/>
              </a:ext>
            </a:extLst>
          </p:cNvPr>
          <p:cNvSpPr>
            <a:spLocks noGrp="1"/>
          </p:cNvSpPr>
          <p:nvPr>
            <p:ph type="title"/>
          </p:nvPr>
        </p:nvSpPr>
        <p:spPr/>
        <p:txBody>
          <a:bodyPr/>
          <a:lstStyle/>
          <a:p>
            <a:r>
              <a:rPr lang="en-US" dirty="0"/>
              <a:t>Pitfalls</a:t>
            </a:r>
          </a:p>
        </p:txBody>
      </p:sp>
      <p:pic>
        <p:nvPicPr>
          <p:cNvPr id="7" name="Picture 6" descr="Text&#10;&#10;Description automatically generated with medium confidence">
            <a:extLst>
              <a:ext uri="{FF2B5EF4-FFF2-40B4-BE49-F238E27FC236}">
                <a16:creationId xmlns:a16="http://schemas.microsoft.com/office/drawing/2014/main" id="{C361FDB6-4C8F-48B4-B613-CB23A24E278A}"/>
              </a:ext>
            </a:extLst>
          </p:cNvPr>
          <p:cNvPicPr>
            <a:picLocks noChangeAspect="1"/>
          </p:cNvPicPr>
          <p:nvPr/>
        </p:nvPicPr>
        <p:blipFill>
          <a:blip r:embed="rId3"/>
          <a:stretch>
            <a:fillRect/>
          </a:stretch>
        </p:blipFill>
        <p:spPr>
          <a:xfrm>
            <a:off x="913795" y="2118034"/>
            <a:ext cx="5380952" cy="3457143"/>
          </a:xfrm>
          <a:prstGeom prst="rect">
            <a:avLst/>
          </a:prstGeom>
        </p:spPr>
      </p:pic>
      <p:pic>
        <p:nvPicPr>
          <p:cNvPr id="9" name="Picture 8" descr="A close-up of a machine&#10;&#10;Description automatically generated with low confidence">
            <a:extLst>
              <a:ext uri="{FF2B5EF4-FFF2-40B4-BE49-F238E27FC236}">
                <a16:creationId xmlns:a16="http://schemas.microsoft.com/office/drawing/2014/main" id="{6D94CA07-6B17-4681-B44A-EF9716B49C30}"/>
              </a:ext>
            </a:extLst>
          </p:cNvPr>
          <p:cNvPicPr>
            <a:picLocks noChangeAspect="1"/>
          </p:cNvPicPr>
          <p:nvPr/>
        </p:nvPicPr>
        <p:blipFill>
          <a:blip r:embed="rId4"/>
          <a:stretch>
            <a:fillRect/>
          </a:stretch>
        </p:blipFill>
        <p:spPr>
          <a:xfrm>
            <a:off x="6909475" y="2118034"/>
            <a:ext cx="4234909" cy="3457143"/>
          </a:xfrm>
          <a:prstGeom prst="rect">
            <a:avLst/>
          </a:prstGeom>
        </p:spPr>
      </p:pic>
    </p:spTree>
    <p:extLst>
      <p:ext uri="{BB962C8B-B14F-4D97-AF65-F5344CB8AC3E}">
        <p14:creationId xmlns:p14="http://schemas.microsoft.com/office/powerpoint/2010/main" val="20896658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2DCF10-A01F-49D3-9CE7-72B20C57915C}"/>
              </a:ext>
            </a:extLst>
          </p:cNvPr>
          <p:cNvSpPr>
            <a:spLocks noGrp="1"/>
          </p:cNvSpPr>
          <p:nvPr>
            <p:ph type="title"/>
          </p:nvPr>
        </p:nvSpPr>
        <p:spPr/>
        <p:txBody>
          <a:bodyPr/>
          <a:lstStyle/>
          <a:p>
            <a:r>
              <a:rPr lang="en-US" dirty="0"/>
              <a:t>Add </a:t>
            </a:r>
            <a:r>
              <a:rPr lang="en-US" dirty="0" err="1"/>
              <a:t>ons</a:t>
            </a:r>
            <a:r>
              <a:rPr lang="en-US" dirty="0"/>
              <a:t>!</a:t>
            </a:r>
          </a:p>
        </p:txBody>
      </p:sp>
      <p:pic>
        <p:nvPicPr>
          <p:cNvPr id="5" name="Content Placeholder 4">
            <a:extLst>
              <a:ext uri="{FF2B5EF4-FFF2-40B4-BE49-F238E27FC236}">
                <a16:creationId xmlns:a16="http://schemas.microsoft.com/office/drawing/2014/main" id="{FC786DEC-57EE-4981-A32B-EE38F85D489C}"/>
              </a:ext>
            </a:extLst>
          </p:cNvPr>
          <p:cNvPicPr>
            <a:picLocks noGrp="1" noChangeAspect="1"/>
          </p:cNvPicPr>
          <p:nvPr>
            <p:ph idx="1"/>
          </p:nvPr>
        </p:nvPicPr>
        <p:blipFill>
          <a:blip r:embed="rId3"/>
          <a:stretch>
            <a:fillRect/>
          </a:stretch>
        </p:blipFill>
        <p:spPr>
          <a:xfrm>
            <a:off x="1095698" y="1866900"/>
            <a:ext cx="4658915" cy="3714750"/>
          </a:xfrm>
        </p:spPr>
      </p:pic>
      <p:sp>
        <p:nvSpPr>
          <p:cNvPr id="6" name="TextBox 5">
            <a:extLst>
              <a:ext uri="{FF2B5EF4-FFF2-40B4-BE49-F238E27FC236}">
                <a16:creationId xmlns:a16="http://schemas.microsoft.com/office/drawing/2014/main" id="{FC0191EE-DDA4-421E-9A3A-1FCE299217CD}"/>
              </a:ext>
            </a:extLst>
          </p:cNvPr>
          <p:cNvSpPr txBox="1"/>
          <p:nvPr/>
        </p:nvSpPr>
        <p:spPr>
          <a:xfrm>
            <a:off x="6437389" y="2247440"/>
            <a:ext cx="4830167" cy="1323439"/>
          </a:xfrm>
          <a:prstGeom prst="rect">
            <a:avLst/>
          </a:prstGeom>
          <a:noFill/>
        </p:spPr>
        <p:txBody>
          <a:bodyPr wrap="square" rtlCol="0">
            <a:spAutoFit/>
          </a:bodyPr>
          <a:lstStyle/>
          <a:p>
            <a:r>
              <a:rPr lang="en-US" sz="4000" dirty="0"/>
              <a:t>Stats and Settings!</a:t>
            </a:r>
          </a:p>
          <a:p>
            <a:r>
              <a:rPr lang="en-US" sz="4000" dirty="0"/>
              <a:t>Keyboard Shortcuts!!</a:t>
            </a:r>
          </a:p>
        </p:txBody>
      </p:sp>
    </p:spTree>
    <p:extLst>
      <p:ext uri="{BB962C8B-B14F-4D97-AF65-F5344CB8AC3E}">
        <p14:creationId xmlns:p14="http://schemas.microsoft.com/office/powerpoint/2010/main" val="32862222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C1F2FB-59D3-431B-A58B-8C3549D1619E}"/>
              </a:ext>
            </a:extLst>
          </p:cNvPr>
          <p:cNvSpPr>
            <a:spLocks noGrp="1"/>
          </p:cNvSpPr>
          <p:nvPr>
            <p:ph type="title"/>
          </p:nvPr>
        </p:nvSpPr>
        <p:spPr/>
        <p:txBody>
          <a:bodyPr/>
          <a:lstStyle/>
          <a:p>
            <a:r>
              <a:rPr lang="en-US" dirty="0"/>
              <a:t>Ideas for the Future</a:t>
            </a:r>
          </a:p>
        </p:txBody>
      </p:sp>
      <p:sp>
        <p:nvSpPr>
          <p:cNvPr id="3" name="Content Placeholder 2">
            <a:extLst>
              <a:ext uri="{FF2B5EF4-FFF2-40B4-BE49-F238E27FC236}">
                <a16:creationId xmlns:a16="http://schemas.microsoft.com/office/drawing/2014/main" id="{7F1BC43B-A365-48E7-93D0-0C3A09F6618E}"/>
              </a:ext>
            </a:extLst>
          </p:cNvPr>
          <p:cNvSpPr>
            <a:spLocks noGrp="1"/>
          </p:cNvSpPr>
          <p:nvPr>
            <p:ph idx="1"/>
          </p:nvPr>
        </p:nvSpPr>
        <p:spPr/>
        <p:txBody>
          <a:bodyPr/>
          <a:lstStyle/>
          <a:p>
            <a:r>
              <a:rPr lang="en-US" dirty="0"/>
              <a:t>64-bit OS (e.g. Ubuntu)</a:t>
            </a:r>
          </a:p>
          <a:p>
            <a:r>
              <a:rPr lang="en-US" dirty="0"/>
              <a:t>Intel Compute Stick</a:t>
            </a:r>
          </a:p>
          <a:p>
            <a:r>
              <a:rPr lang="en-US" dirty="0"/>
              <a:t>Google Coral USB Accelerator</a:t>
            </a:r>
          </a:p>
          <a:p>
            <a:r>
              <a:rPr lang="en-US" dirty="0"/>
              <a:t>Other Hardware with moving camera</a:t>
            </a:r>
          </a:p>
          <a:p>
            <a:r>
              <a:rPr lang="en-US" dirty="0"/>
              <a:t>Stream video to Flask</a:t>
            </a:r>
          </a:p>
        </p:txBody>
      </p:sp>
    </p:spTree>
    <p:extLst>
      <p:ext uri="{BB962C8B-B14F-4D97-AF65-F5344CB8AC3E}">
        <p14:creationId xmlns:p14="http://schemas.microsoft.com/office/powerpoint/2010/main" val="15931908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F2EB8B-BC63-4F2F-8957-1725A4172D57}"/>
              </a:ext>
            </a:extLst>
          </p:cNvPr>
          <p:cNvSpPr>
            <a:spLocks noGrp="1"/>
          </p:cNvSpPr>
          <p:nvPr>
            <p:ph type="title"/>
          </p:nvPr>
        </p:nvSpPr>
        <p:spPr>
          <a:xfrm>
            <a:off x="913795" y="609600"/>
            <a:ext cx="6834261" cy="1257300"/>
          </a:xfrm>
        </p:spPr>
        <p:txBody>
          <a:bodyPr/>
          <a:lstStyle/>
          <a:p>
            <a:r>
              <a:rPr lang="en-US" dirty="0"/>
              <a:t>Conclusion</a:t>
            </a:r>
          </a:p>
        </p:txBody>
      </p:sp>
      <p:sp>
        <p:nvSpPr>
          <p:cNvPr id="3" name="Content Placeholder 2">
            <a:extLst>
              <a:ext uri="{FF2B5EF4-FFF2-40B4-BE49-F238E27FC236}">
                <a16:creationId xmlns:a16="http://schemas.microsoft.com/office/drawing/2014/main" id="{3C3EE801-3E4B-4706-AD4D-641CFCB4DCE2}"/>
              </a:ext>
            </a:extLst>
          </p:cNvPr>
          <p:cNvSpPr>
            <a:spLocks noGrp="1"/>
          </p:cNvSpPr>
          <p:nvPr>
            <p:ph idx="1"/>
          </p:nvPr>
        </p:nvSpPr>
        <p:spPr>
          <a:xfrm>
            <a:off x="913795" y="2076450"/>
            <a:ext cx="6834261" cy="953189"/>
          </a:xfrm>
        </p:spPr>
        <p:txBody>
          <a:bodyPr/>
          <a:lstStyle/>
          <a:p>
            <a:r>
              <a:rPr lang="en-US" sz="4000" b="1" dirty="0">
                <a:solidFill>
                  <a:srgbClr val="00B050"/>
                </a:solidFill>
              </a:rPr>
              <a:t>Yes!</a:t>
            </a:r>
          </a:p>
        </p:txBody>
      </p:sp>
      <p:sp>
        <p:nvSpPr>
          <p:cNvPr id="4" name="Text Placeholder 3">
            <a:extLst>
              <a:ext uri="{FF2B5EF4-FFF2-40B4-BE49-F238E27FC236}">
                <a16:creationId xmlns:a16="http://schemas.microsoft.com/office/drawing/2014/main" id="{F93DC9D2-A558-41EC-ACD3-F720070ECC83}"/>
              </a:ext>
            </a:extLst>
          </p:cNvPr>
          <p:cNvSpPr txBox="1">
            <a:spLocks/>
          </p:cNvSpPr>
          <p:nvPr/>
        </p:nvSpPr>
        <p:spPr>
          <a:xfrm>
            <a:off x="7748056" y="888585"/>
            <a:ext cx="3531684" cy="3679189"/>
          </a:xfrm>
          <a:prstGeom prst="rect">
            <a:avLst/>
          </a:prstGeom>
        </p:spPr>
        <p:txBody>
          <a:bodyPr vert="horz" lIns="91440" tIns="45720" rIns="91440" bIns="45720" rtlCol="0" anchor="t">
            <a:normAutofit lnSpcReduction="10000"/>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r>
              <a:rPr lang="en-US" sz="3600" dirty="0">
                <a:effectLst/>
                <a:latin typeface="-apple-system"/>
              </a:rPr>
              <a:t>Is it possible to track a person and their movement with a moving camera?</a:t>
            </a:r>
            <a:endParaRPr lang="en-US" sz="3600" dirty="0"/>
          </a:p>
        </p:txBody>
      </p:sp>
      <p:sp>
        <p:nvSpPr>
          <p:cNvPr id="5" name="Content Placeholder 2">
            <a:extLst>
              <a:ext uri="{FF2B5EF4-FFF2-40B4-BE49-F238E27FC236}">
                <a16:creationId xmlns:a16="http://schemas.microsoft.com/office/drawing/2014/main" id="{5E8DD505-F356-46AB-840B-CD9A0E085114}"/>
              </a:ext>
            </a:extLst>
          </p:cNvPr>
          <p:cNvSpPr txBox="1">
            <a:spLocks/>
          </p:cNvSpPr>
          <p:nvPr/>
        </p:nvSpPr>
        <p:spPr>
          <a:xfrm>
            <a:off x="912260" y="2878616"/>
            <a:ext cx="6834261" cy="953189"/>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36900" indent="0">
              <a:buNone/>
            </a:pPr>
            <a:r>
              <a:rPr lang="en-US" sz="4000" b="1" dirty="0">
                <a:solidFill>
                  <a:schemeClr val="tx1"/>
                </a:solidFill>
              </a:rPr>
              <a:t>…and we can do more.</a:t>
            </a:r>
          </a:p>
        </p:txBody>
      </p:sp>
    </p:spTree>
    <p:extLst>
      <p:ext uri="{BB962C8B-B14F-4D97-AF65-F5344CB8AC3E}">
        <p14:creationId xmlns:p14="http://schemas.microsoft.com/office/powerpoint/2010/main" val="4018918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fade">
                                      <p:cBhvr>
                                        <p:cTn id="12"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D7181C-985D-4FFE-A207-3D5DC5BCA12D}"/>
              </a:ext>
            </a:extLst>
          </p:cNvPr>
          <p:cNvSpPr>
            <a:spLocks noGrp="1"/>
          </p:cNvSpPr>
          <p:nvPr>
            <p:ph type="title"/>
          </p:nvPr>
        </p:nvSpPr>
        <p:spPr/>
        <p:txBody>
          <a:bodyPr/>
          <a:lstStyle/>
          <a:p>
            <a:r>
              <a:rPr lang="en-US" dirty="0"/>
              <a:t>Questions?</a:t>
            </a:r>
          </a:p>
        </p:txBody>
      </p:sp>
      <p:pic>
        <p:nvPicPr>
          <p:cNvPr id="3074" name="Picture 2">
            <a:extLst>
              <a:ext uri="{FF2B5EF4-FFF2-40B4-BE49-F238E27FC236}">
                <a16:creationId xmlns:a16="http://schemas.microsoft.com/office/drawing/2014/main" id="{02D5FDFB-F8C9-4D6E-BDEB-37A8F29CBFD0}"/>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4033292" y="2719558"/>
            <a:ext cx="4125415" cy="24752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61969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1206B7-F715-4BCF-B80A-AB921623B660}"/>
              </a:ext>
            </a:extLst>
          </p:cNvPr>
          <p:cNvSpPr>
            <a:spLocks noGrp="1"/>
          </p:cNvSpPr>
          <p:nvPr>
            <p:ph type="title"/>
          </p:nvPr>
        </p:nvSpPr>
        <p:spPr/>
        <p:txBody>
          <a:bodyPr/>
          <a:lstStyle/>
          <a:p>
            <a:r>
              <a:rPr lang="en-US" dirty="0"/>
              <a:t>Sources</a:t>
            </a:r>
          </a:p>
        </p:txBody>
      </p:sp>
      <p:sp>
        <p:nvSpPr>
          <p:cNvPr id="3" name="Content Placeholder 2">
            <a:extLst>
              <a:ext uri="{FF2B5EF4-FFF2-40B4-BE49-F238E27FC236}">
                <a16:creationId xmlns:a16="http://schemas.microsoft.com/office/drawing/2014/main" id="{CB51C6AE-94EA-41D7-B523-025A305D3B34}"/>
              </a:ext>
            </a:extLst>
          </p:cNvPr>
          <p:cNvSpPr>
            <a:spLocks noGrp="1"/>
          </p:cNvSpPr>
          <p:nvPr>
            <p:ph idx="1"/>
          </p:nvPr>
        </p:nvSpPr>
        <p:spPr/>
        <p:txBody>
          <a:bodyPr>
            <a:normAutofit fontScale="62500" lnSpcReduction="20000"/>
          </a:bodyPr>
          <a:lstStyle/>
          <a:p>
            <a:pPr algn="l"/>
            <a:r>
              <a:rPr lang="en-US" b="1" i="0" dirty="0">
                <a:effectLst/>
                <a:latin typeface="-apple-system"/>
              </a:rPr>
              <a:t>Installing </a:t>
            </a:r>
            <a:r>
              <a:rPr lang="en-US" b="1" i="0" dirty="0" err="1">
                <a:effectLst/>
                <a:latin typeface="-apple-system"/>
              </a:rPr>
              <a:t>opencv</a:t>
            </a:r>
            <a:r>
              <a:rPr lang="en-US" b="1" i="0" dirty="0">
                <a:effectLst/>
                <a:latin typeface="-apple-system"/>
              </a:rPr>
              <a:t> on raspberry pi:</a:t>
            </a:r>
          </a:p>
          <a:p>
            <a:pPr algn="l"/>
            <a:r>
              <a:rPr lang="en-US" b="0" i="0" u="none" strike="noStrike" dirty="0">
                <a:effectLst/>
                <a:latin typeface="-apple-system"/>
                <a:hlinkClick r:id="rId2"/>
              </a:rPr>
              <a:t>https://www.pyimagesearch.com/2019/09/16/install-opencv-4-on-raspberry-pi-4-and-raspbian-buster/</a:t>
            </a:r>
            <a:endParaRPr lang="en-US" b="0" i="0" dirty="0">
              <a:effectLst/>
              <a:latin typeface="-apple-system"/>
            </a:endParaRPr>
          </a:p>
          <a:p>
            <a:pPr algn="l"/>
            <a:r>
              <a:rPr lang="en-US" b="1" i="0" dirty="0">
                <a:effectLst/>
                <a:latin typeface="-apple-system"/>
              </a:rPr>
              <a:t>OpenCV</a:t>
            </a:r>
          </a:p>
          <a:p>
            <a:pPr algn="l"/>
            <a:r>
              <a:rPr lang="en-US" b="0" i="0" u="none" strike="noStrike" dirty="0">
                <a:effectLst/>
                <a:latin typeface="-apple-system"/>
                <a:hlinkClick r:id="rId3"/>
              </a:rPr>
              <a:t>https://opencv-tutorial.readthedocs.io/en/latest/yolo/yolo.html</a:t>
            </a:r>
            <a:r>
              <a:rPr lang="en-US" b="0" i="0" dirty="0">
                <a:effectLst/>
                <a:latin typeface="-apple-system"/>
              </a:rPr>
              <a:t> </a:t>
            </a:r>
            <a:r>
              <a:rPr lang="en-US" b="0" i="0" u="none" strike="noStrike" dirty="0">
                <a:effectLst/>
                <a:latin typeface="-apple-system"/>
                <a:hlinkClick r:id="rId4"/>
              </a:rPr>
              <a:t>https://docs.opencv.org/3.4/db/d30/classcv_1_1dnn_1_1Net.html</a:t>
            </a:r>
            <a:endParaRPr lang="en-US" b="0" i="0" dirty="0">
              <a:effectLst/>
              <a:latin typeface="-apple-system"/>
            </a:endParaRPr>
          </a:p>
          <a:p>
            <a:pPr algn="l"/>
            <a:r>
              <a:rPr lang="en-US" b="1" i="0" dirty="0">
                <a:effectLst/>
                <a:latin typeface="-apple-system"/>
              </a:rPr>
              <a:t>Camera Pan-Tilt-Hat</a:t>
            </a:r>
          </a:p>
          <a:p>
            <a:pPr algn="l"/>
            <a:r>
              <a:rPr lang="en-US" b="0" i="0" u="none" strike="noStrike" dirty="0">
                <a:effectLst/>
                <a:latin typeface="-apple-system"/>
                <a:hlinkClick r:id="rId5"/>
              </a:rPr>
              <a:t>https://pantilt-hat.readthedocs.io/en/latest/</a:t>
            </a:r>
            <a:r>
              <a:rPr lang="en-US" b="0" i="0" dirty="0">
                <a:effectLst/>
                <a:latin typeface="-apple-system"/>
              </a:rPr>
              <a:t> </a:t>
            </a:r>
            <a:r>
              <a:rPr lang="en-US" b="0" i="0" u="none" strike="noStrike" dirty="0">
                <a:effectLst/>
                <a:latin typeface="-apple-system"/>
                <a:hlinkClick r:id="rId6"/>
              </a:rPr>
              <a:t>https://learn.pimoroni.com/tutorial/sandyj/assembling-pan-tilt-hat</a:t>
            </a:r>
            <a:r>
              <a:rPr lang="en-US" b="0" i="0" dirty="0">
                <a:effectLst/>
                <a:latin typeface="-apple-system"/>
              </a:rPr>
              <a:t> </a:t>
            </a:r>
            <a:r>
              <a:rPr lang="en-US" b="0" i="0" u="none" strike="noStrike" dirty="0">
                <a:effectLst/>
                <a:latin typeface="-apple-system"/>
                <a:hlinkClick r:id="rId7"/>
              </a:rPr>
              <a:t>https://learn.pimoroni.com/tutorial/electromechanical/building-a-pan-tilt-face-tracker</a:t>
            </a:r>
            <a:r>
              <a:rPr lang="en-US" b="0" i="0" dirty="0">
                <a:effectLst/>
                <a:latin typeface="-apple-system"/>
              </a:rPr>
              <a:t> </a:t>
            </a:r>
            <a:r>
              <a:rPr lang="en-US" b="0" i="0" u="none" strike="noStrike" dirty="0">
                <a:effectLst/>
                <a:latin typeface="-apple-system"/>
                <a:hlinkClick r:id="rId8"/>
              </a:rPr>
              <a:t>https://github.com/pimoroni/pantilt-hat</a:t>
            </a:r>
            <a:r>
              <a:rPr lang="en-US" b="0" i="0" dirty="0">
                <a:effectLst/>
                <a:latin typeface="-apple-system"/>
              </a:rPr>
              <a:t> </a:t>
            </a:r>
            <a:r>
              <a:rPr lang="en-US" b="0" i="0" u="none" strike="noStrike" dirty="0">
                <a:effectLst/>
                <a:latin typeface="-apple-system"/>
                <a:hlinkClick r:id="rId9"/>
              </a:rPr>
              <a:t>https://github.com/pimoroni/PanTiltFacetracker/blob/master/facetracker_lbp.py</a:t>
            </a:r>
            <a:endParaRPr lang="en-US" b="0" i="0" dirty="0">
              <a:effectLst/>
              <a:latin typeface="-apple-system"/>
            </a:endParaRPr>
          </a:p>
          <a:p>
            <a:pPr algn="l"/>
            <a:r>
              <a:rPr lang="en-US" b="1" i="0" dirty="0">
                <a:effectLst/>
                <a:latin typeface="-apple-system"/>
              </a:rPr>
              <a:t>Intel Neural Compute Stick 2:</a:t>
            </a:r>
          </a:p>
          <a:p>
            <a:pPr algn="l"/>
            <a:r>
              <a:rPr lang="en-US" b="0" i="0" u="none" strike="noStrike" dirty="0">
                <a:effectLst/>
                <a:latin typeface="-apple-system"/>
                <a:hlinkClick r:id="rId10"/>
              </a:rPr>
              <a:t>https://docs.openvinotoolkit.org/latest/openvino_docs_install_guides_installing_openvino_raspbian.html</a:t>
            </a:r>
            <a:r>
              <a:rPr lang="en-US" b="0" i="0" dirty="0">
                <a:effectLst/>
                <a:latin typeface="-apple-system"/>
              </a:rPr>
              <a:t> </a:t>
            </a:r>
            <a:r>
              <a:rPr lang="en-US" b="0" i="0" u="none" strike="noStrike" dirty="0">
                <a:effectLst/>
                <a:latin typeface="-apple-system"/>
                <a:hlinkClick r:id="rId11"/>
              </a:rPr>
              <a:t>https://www.hackster.io/news/getting-started-with-the-intel-neural-compute-stick-2-and-the-raspberry-pi-6904ccfe963</a:t>
            </a:r>
            <a:r>
              <a:rPr lang="en-US" b="0" i="0" dirty="0">
                <a:effectLst/>
                <a:latin typeface="-apple-system"/>
              </a:rPr>
              <a:t> </a:t>
            </a:r>
            <a:r>
              <a:rPr lang="en-US" b="0" i="0" u="none" strike="noStrike" dirty="0">
                <a:effectLst/>
                <a:latin typeface="-apple-system"/>
                <a:hlinkClick r:id="rId12"/>
              </a:rPr>
              <a:t>https://www.youtube.com/watch?v=LmtHEBuJfII</a:t>
            </a:r>
            <a:r>
              <a:rPr lang="en-US" b="0" i="0" dirty="0">
                <a:effectLst/>
                <a:latin typeface="-apple-system"/>
              </a:rPr>
              <a:t> </a:t>
            </a:r>
            <a:r>
              <a:rPr lang="en-US" b="0" i="0" u="none" strike="noStrike" dirty="0">
                <a:effectLst/>
                <a:latin typeface="-apple-system"/>
                <a:hlinkClick r:id="rId13"/>
              </a:rPr>
              <a:t>https://www.youtube.com/watch?v=joElT3UfspA</a:t>
            </a:r>
            <a:endParaRPr lang="en-US" b="0" i="0" dirty="0">
              <a:effectLst/>
              <a:latin typeface="-apple-system"/>
            </a:endParaRPr>
          </a:p>
          <a:p>
            <a:endParaRPr lang="en-US" dirty="0"/>
          </a:p>
        </p:txBody>
      </p:sp>
    </p:spTree>
    <p:extLst>
      <p:ext uri="{BB962C8B-B14F-4D97-AF65-F5344CB8AC3E}">
        <p14:creationId xmlns:p14="http://schemas.microsoft.com/office/powerpoint/2010/main" val="37665894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1206B7-F715-4BCF-B80A-AB921623B660}"/>
              </a:ext>
            </a:extLst>
          </p:cNvPr>
          <p:cNvSpPr>
            <a:spLocks noGrp="1"/>
          </p:cNvSpPr>
          <p:nvPr>
            <p:ph type="title"/>
          </p:nvPr>
        </p:nvSpPr>
        <p:spPr/>
        <p:txBody>
          <a:bodyPr/>
          <a:lstStyle/>
          <a:p>
            <a:r>
              <a:rPr lang="en-US" dirty="0"/>
              <a:t>Sources</a:t>
            </a:r>
          </a:p>
        </p:txBody>
      </p:sp>
      <p:sp>
        <p:nvSpPr>
          <p:cNvPr id="3" name="Content Placeholder 2">
            <a:extLst>
              <a:ext uri="{FF2B5EF4-FFF2-40B4-BE49-F238E27FC236}">
                <a16:creationId xmlns:a16="http://schemas.microsoft.com/office/drawing/2014/main" id="{CB51C6AE-94EA-41D7-B523-025A305D3B34}"/>
              </a:ext>
            </a:extLst>
          </p:cNvPr>
          <p:cNvSpPr>
            <a:spLocks noGrp="1"/>
          </p:cNvSpPr>
          <p:nvPr>
            <p:ph idx="1"/>
          </p:nvPr>
        </p:nvSpPr>
        <p:spPr/>
        <p:txBody>
          <a:bodyPr>
            <a:normAutofit fontScale="62500" lnSpcReduction="20000"/>
          </a:bodyPr>
          <a:lstStyle/>
          <a:p>
            <a:pPr algn="l"/>
            <a:r>
              <a:rPr lang="en-US" b="1" i="0" dirty="0" err="1">
                <a:effectLst/>
                <a:latin typeface="-apple-system"/>
              </a:rPr>
              <a:t>Haar</a:t>
            </a:r>
            <a:r>
              <a:rPr lang="en-US" b="1" i="0" dirty="0">
                <a:effectLst/>
                <a:latin typeface="-apple-system"/>
              </a:rPr>
              <a:t> </a:t>
            </a:r>
            <a:r>
              <a:rPr lang="en-US" b="1" i="0" dirty="0" err="1">
                <a:effectLst/>
                <a:latin typeface="-apple-system"/>
              </a:rPr>
              <a:t>Casacade</a:t>
            </a:r>
            <a:endParaRPr lang="en-US" b="1" i="0" dirty="0">
              <a:effectLst/>
              <a:latin typeface="-apple-system"/>
            </a:endParaRPr>
          </a:p>
          <a:p>
            <a:pPr algn="l"/>
            <a:r>
              <a:rPr lang="en-US" b="0" i="0" u="none" strike="noStrike" dirty="0">
                <a:effectLst/>
                <a:latin typeface="-apple-system"/>
                <a:hlinkClick r:id="rId2"/>
              </a:rPr>
              <a:t>https://docs.opencv.org/3.4/db/d28/tutorial_cascade_classifier.html</a:t>
            </a:r>
            <a:r>
              <a:rPr lang="en-US" b="0" i="0" dirty="0">
                <a:effectLst/>
                <a:latin typeface="-apple-system"/>
              </a:rPr>
              <a:t> </a:t>
            </a:r>
            <a:r>
              <a:rPr lang="en-US" b="0" i="0" u="none" strike="noStrike" dirty="0">
                <a:effectLst/>
                <a:latin typeface="-apple-system"/>
                <a:hlinkClick r:id="rId3"/>
              </a:rPr>
              <a:t>https://ieeexplore.ieee.org/document/710772</a:t>
            </a:r>
            <a:r>
              <a:rPr lang="en-US" b="0" i="0" dirty="0">
                <a:effectLst/>
                <a:latin typeface="-apple-system"/>
              </a:rPr>
              <a:t> </a:t>
            </a:r>
            <a:r>
              <a:rPr lang="en-US" b="0" i="0" u="none" strike="noStrike" dirty="0">
                <a:effectLst/>
                <a:latin typeface="-apple-system"/>
                <a:hlinkClick r:id="rId4"/>
              </a:rPr>
              <a:t>https://www.cs.cmu.edu/~efros/courses/LBMV07/Papers/viola-cvpr-01.pdf</a:t>
            </a:r>
            <a:r>
              <a:rPr lang="en-US" b="0" i="0" dirty="0">
                <a:effectLst/>
                <a:latin typeface="-apple-system"/>
              </a:rPr>
              <a:t> </a:t>
            </a:r>
            <a:r>
              <a:rPr lang="en-US" b="0" i="0" u="none" strike="noStrike" dirty="0">
                <a:effectLst/>
                <a:latin typeface="-apple-system"/>
                <a:hlinkClick r:id="rId5"/>
              </a:rPr>
              <a:t>https://en.wikipedia.org/wiki/Viola%E2%80%93Jones_object_detection_framework</a:t>
            </a:r>
            <a:r>
              <a:rPr lang="en-US" b="0" i="0" dirty="0">
                <a:effectLst/>
                <a:latin typeface="-apple-system"/>
              </a:rPr>
              <a:t> </a:t>
            </a:r>
            <a:r>
              <a:rPr lang="en-US" b="0" i="0" u="none" strike="noStrike" dirty="0">
                <a:effectLst/>
                <a:latin typeface="-apple-system"/>
                <a:hlinkClick r:id="rId6"/>
              </a:rPr>
              <a:t>https://en.wikipedia.org/wiki/Cascading_classifiers</a:t>
            </a:r>
            <a:r>
              <a:rPr lang="en-US" b="0" i="0" dirty="0">
                <a:effectLst/>
                <a:latin typeface="-apple-system"/>
              </a:rPr>
              <a:t> </a:t>
            </a:r>
            <a:r>
              <a:rPr lang="en-US" b="0" i="0" u="none" strike="noStrike" dirty="0">
                <a:effectLst/>
                <a:latin typeface="-apple-system"/>
                <a:hlinkClick r:id="rId7"/>
              </a:rPr>
              <a:t>https://en.wikipedia.org/wiki/AdaBoost</a:t>
            </a:r>
            <a:endParaRPr lang="en-US" b="0" i="0" dirty="0">
              <a:effectLst/>
              <a:latin typeface="-apple-system"/>
            </a:endParaRPr>
          </a:p>
          <a:p>
            <a:pPr algn="l"/>
            <a:r>
              <a:rPr lang="en-US" b="1" i="0" dirty="0">
                <a:effectLst/>
                <a:latin typeface="-apple-system"/>
              </a:rPr>
              <a:t>YOLO</a:t>
            </a:r>
          </a:p>
          <a:p>
            <a:pPr algn="l"/>
            <a:r>
              <a:rPr lang="en-US" b="0" i="0" u="none" strike="noStrike" dirty="0">
                <a:effectLst/>
                <a:latin typeface="-apple-system"/>
                <a:hlinkClick r:id="rId8"/>
              </a:rPr>
              <a:t>https://pjreddie.com/media/files/papers/yolo_1.pdf</a:t>
            </a:r>
            <a:r>
              <a:rPr lang="en-US" b="0" i="0" dirty="0">
                <a:effectLst/>
                <a:latin typeface="-apple-system"/>
              </a:rPr>
              <a:t> </a:t>
            </a:r>
            <a:r>
              <a:rPr lang="en-US" b="0" i="0" u="none" strike="noStrike" dirty="0">
                <a:effectLst/>
                <a:latin typeface="-apple-system"/>
                <a:hlinkClick r:id="rId9"/>
              </a:rPr>
              <a:t>https://pjreddie.com/media/files/papers/YOLOv3.pdf</a:t>
            </a:r>
            <a:r>
              <a:rPr lang="en-US" b="0" i="0" dirty="0">
                <a:effectLst/>
                <a:latin typeface="-apple-system"/>
              </a:rPr>
              <a:t> </a:t>
            </a:r>
            <a:r>
              <a:rPr lang="en-US" b="0" i="0" u="none" strike="noStrike" dirty="0">
                <a:effectLst/>
                <a:latin typeface="-apple-system"/>
                <a:hlinkClick r:id="rId10"/>
              </a:rPr>
              <a:t>https://stackoverflow.com/questions/57706412/what-is-the-working-and-output-of-getlayernames-and-getunconnecteddoutlayers</a:t>
            </a:r>
            <a:r>
              <a:rPr lang="en-US" b="0" i="0" dirty="0">
                <a:effectLst/>
                <a:latin typeface="-apple-system"/>
              </a:rPr>
              <a:t> </a:t>
            </a:r>
            <a:r>
              <a:rPr lang="en-US" b="0" i="0" u="none" strike="noStrike" dirty="0">
                <a:effectLst/>
                <a:latin typeface="-apple-system"/>
                <a:hlinkClick r:id="rId11"/>
              </a:rPr>
              <a:t>https://arxiv.org/abs/2004.10934</a:t>
            </a:r>
            <a:r>
              <a:rPr lang="en-US" b="0" i="0" dirty="0">
                <a:effectLst/>
                <a:latin typeface="-apple-system"/>
              </a:rPr>
              <a:t> </a:t>
            </a:r>
            <a:r>
              <a:rPr lang="en-US" b="0" i="0" u="none" strike="noStrike" dirty="0">
                <a:effectLst/>
                <a:latin typeface="-apple-system"/>
                <a:hlinkClick r:id="rId12"/>
              </a:rPr>
              <a:t>https://arxiv.org/abs/2011.08036</a:t>
            </a:r>
            <a:r>
              <a:rPr lang="en-US" b="0" i="0" dirty="0">
                <a:effectLst/>
                <a:latin typeface="-apple-system"/>
              </a:rPr>
              <a:t> </a:t>
            </a:r>
            <a:r>
              <a:rPr lang="en-US" b="0" i="0" u="none" strike="noStrike" dirty="0">
                <a:effectLst/>
                <a:latin typeface="-apple-system"/>
                <a:hlinkClick r:id="rId13"/>
              </a:rPr>
              <a:t>https://datascience.stackexchange.com/questions/65945/what-is-darknet-and-why-is-it-needed-for-yolo-object-detection</a:t>
            </a:r>
            <a:endParaRPr lang="en-US" b="0" i="0" dirty="0">
              <a:effectLst/>
              <a:latin typeface="-apple-system"/>
            </a:endParaRPr>
          </a:p>
          <a:p>
            <a:pPr algn="l"/>
            <a:r>
              <a:rPr lang="en-US" b="1" i="0" dirty="0">
                <a:effectLst/>
                <a:latin typeface="-apple-system"/>
              </a:rPr>
              <a:t>Roboflow.com (and CVAT)</a:t>
            </a:r>
          </a:p>
          <a:p>
            <a:pPr algn="l"/>
            <a:r>
              <a:rPr lang="en-US" b="0" i="0" u="none" strike="noStrike" dirty="0">
                <a:effectLst/>
                <a:latin typeface="-apple-system"/>
                <a:hlinkClick r:id="rId14"/>
              </a:rPr>
              <a:t>https://towardsdatascience.com/how-to-train-a-custom-object-detection-model-with-yolo-v5-917e9ce13208</a:t>
            </a:r>
            <a:r>
              <a:rPr lang="en-US" b="0" i="0" dirty="0">
                <a:effectLst/>
                <a:latin typeface="-apple-system"/>
              </a:rPr>
              <a:t> </a:t>
            </a:r>
            <a:r>
              <a:rPr lang="en-US" b="0" i="0" u="none" strike="noStrike" dirty="0">
                <a:effectLst/>
                <a:latin typeface="-apple-system"/>
                <a:hlinkClick r:id="rId15"/>
              </a:rPr>
              <a:t>https://blog.roboflow.com/cvat/</a:t>
            </a:r>
            <a:r>
              <a:rPr lang="en-US" b="0" i="0" dirty="0">
                <a:effectLst/>
                <a:latin typeface="-apple-system"/>
              </a:rPr>
              <a:t> </a:t>
            </a:r>
            <a:r>
              <a:rPr lang="en-US" b="0" i="0" u="none" strike="noStrike" dirty="0">
                <a:effectLst/>
                <a:latin typeface="-apple-system"/>
                <a:hlinkClick r:id="rId16"/>
              </a:rPr>
              <a:t>https://blog.roboflow.com/train-yolov4-tiny-on-custom-data-lighting-fast-detection/</a:t>
            </a:r>
            <a:r>
              <a:rPr lang="en-US" b="0" i="0" dirty="0">
                <a:effectLst/>
                <a:latin typeface="-apple-system"/>
              </a:rPr>
              <a:t> </a:t>
            </a:r>
            <a:r>
              <a:rPr lang="en-US" b="0" i="0" u="none" strike="noStrike" dirty="0">
                <a:effectLst/>
                <a:latin typeface="-apple-system"/>
                <a:hlinkClick r:id="rId17"/>
              </a:rPr>
              <a:t>https://www.youtube.com/watch?v=NTnZgLsk_DA&amp;t=212s</a:t>
            </a:r>
            <a:endParaRPr lang="en-US" b="0" i="0" dirty="0">
              <a:effectLst/>
              <a:latin typeface="-apple-system"/>
            </a:endParaRPr>
          </a:p>
          <a:p>
            <a:endParaRPr lang="en-US" dirty="0"/>
          </a:p>
        </p:txBody>
      </p:sp>
    </p:spTree>
    <p:extLst>
      <p:ext uri="{BB962C8B-B14F-4D97-AF65-F5344CB8AC3E}">
        <p14:creationId xmlns:p14="http://schemas.microsoft.com/office/powerpoint/2010/main" val="23152913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7F134D06-766C-4F6F-8452-67B715747E66}"/>
              </a:ext>
            </a:extLst>
          </p:cNvPr>
          <p:cNvPicPr>
            <a:picLocks noGrp="1" noChangeAspect="1"/>
          </p:cNvPicPr>
          <p:nvPr>
            <p:ph idx="1"/>
          </p:nvPr>
        </p:nvPicPr>
        <p:blipFill rotWithShape="1">
          <a:blip r:embed="rId4"/>
          <a:srcRect r="1334"/>
          <a:stretch/>
        </p:blipFill>
        <p:spPr>
          <a:xfrm>
            <a:off x="1" y="10"/>
            <a:ext cx="12192000" cy="6857990"/>
          </a:xfrm>
          <a:prstGeom prst="rect">
            <a:avLst/>
          </a:prstGeom>
        </p:spPr>
      </p:pic>
      <p:sp useBgFill="1">
        <p:nvSpPr>
          <p:cNvPr id="11" name="Freeform 5">
            <a:extLst>
              <a:ext uri="{FF2B5EF4-FFF2-40B4-BE49-F238E27FC236}">
                <a16:creationId xmlns:a16="http://schemas.microsoft.com/office/drawing/2014/main" id="{37D54B6C-87D0-4C03-8335-3955179D2B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6748093" y="1371604"/>
            <a:ext cx="5624423"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125C0518-540F-45C1-914B-868B8A846605}"/>
              </a:ext>
            </a:extLst>
          </p:cNvPr>
          <p:cNvSpPr>
            <a:spLocks noGrp="1"/>
          </p:cNvSpPr>
          <p:nvPr>
            <p:ph type="title"/>
          </p:nvPr>
        </p:nvSpPr>
        <p:spPr>
          <a:xfrm>
            <a:off x="7715688" y="4668410"/>
            <a:ext cx="3596420" cy="979017"/>
          </a:xfrm>
        </p:spPr>
        <p:txBody>
          <a:bodyPr vert="horz" lIns="91440" tIns="45720" rIns="91440" bIns="45720" rtlCol="0" anchor="b">
            <a:normAutofit/>
          </a:bodyPr>
          <a:lstStyle/>
          <a:p>
            <a:r>
              <a:rPr lang="en-US" sz="4800" b="1" dirty="0">
                <a:solidFill>
                  <a:srgbClr val="00B050"/>
                </a:solidFill>
              </a:rPr>
              <a:t>YES!</a:t>
            </a:r>
          </a:p>
        </p:txBody>
      </p:sp>
      <p:sp>
        <p:nvSpPr>
          <p:cNvPr id="4" name="Text Placeholder 3">
            <a:extLst>
              <a:ext uri="{FF2B5EF4-FFF2-40B4-BE49-F238E27FC236}">
                <a16:creationId xmlns:a16="http://schemas.microsoft.com/office/drawing/2014/main" id="{EAC62BF3-7E6A-452E-9048-64B6487E90B3}"/>
              </a:ext>
            </a:extLst>
          </p:cNvPr>
          <p:cNvSpPr>
            <a:spLocks noGrp="1"/>
          </p:cNvSpPr>
          <p:nvPr>
            <p:ph type="body" sz="half" idx="2"/>
          </p:nvPr>
        </p:nvSpPr>
        <p:spPr>
          <a:xfrm>
            <a:off x="7748056" y="888585"/>
            <a:ext cx="3531684" cy="3679189"/>
          </a:xfrm>
        </p:spPr>
        <p:txBody>
          <a:bodyPr vert="horz" lIns="91440" tIns="45720" rIns="91440" bIns="45720" rtlCol="0" anchor="t">
            <a:normAutofit/>
          </a:bodyPr>
          <a:lstStyle/>
          <a:p>
            <a:pPr algn="l"/>
            <a:r>
              <a:rPr lang="en-US" sz="3600" b="0" i="0" dirty="0">
                <a:effectLst/>
                <a:latin typeface="-apple-system"/>
              </a:rPr>
              <a:t>Is it possible to track a person and their movement with a moving camera?</a:t>
            </a:r>
            <a:endParaRPr lang="en-US" sz="3600" dirty="0"/>
          </a:p>
        </p:txBody>
      </p:sp>
    </p:spTree>
    <p:extLst>
      <p:ext uri="{BB962C8B-B14F-4D97-AF65-F5344CB8AC3E}">
        <p14:creationId xmlns:p14="http://schemas.microsoft.com/office/powerpoint/2010/main" val="1631335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58B49A-F541-42ED-BF10-6DE077713CB7}"/>
              </a:ext>
            </a:extLst>
          </p:cNvPr>
          <p:cNvSpPr>
            <a:spLocks noGrp="1"/>
          </p:cNvSpPr>
          <p:nvPr>
            <p:ph type="title"/>
          </p:nvPr>
        </p:nvSpPr>
        <p:spPr/>
        <p:txBody>
          <a:bodyPr/>
          <a:lstStyle/>
          <a:p>
            <a:r>
              <a:rPr lang="en-US"/>
              <a:t>Overview</a:t>
            </a:r>
            <a:endParaRPr lang="en-US" dirty="0"/>
          </a:p>
        </p:txBody>
      </p:sp>
      <p:pic>
        <p:nvPicPr>
          <p:cNvPr id="6" name="Content Placeholder 5" descr="A picture containing indoor, electronic&#10;&#10;Description automatically generated">
            <a:extLst>
              <a:ext uri="{FF2B5EF4-FFF2-40B4-BE49-F238E27FC236}">
                <a16:creationId xmlns:a16="http://schemas.microsoft.com/office/drawing/2014/main" id="{96F13382-7CEE-4535-8952-7F643CEB2D39}"/>
              </a:ext>
            </a:extLst>
          </p:cNvPr>
          <p:cNvPicPr>
            <a:picLocks noGrp="1" noChangeAspect="1"/>
          </p:cNvPicPr>
          <p:nvPr>
            <p:ph idx="1"/>
          </p:nvPr>
        </p:nvPicPr>
        <p:blipFill>
          <a:blip r:embed="rId3"/>
          <a:stretch>
            <a:fillRect/>
          </a:stretch>
        </p:blipFill>
        <p:spPr>
          <a:xfrm>
            <a:off x="4856163" y="751020"/>
            <a:ext cx="6411912" cy="4797159"/>
          </a:xfrm>
        </p:spPr>
      </p:pic>
      <p:sp>
        <p:nvSpPr>
          <p:cNvPr id="4" name="Text Placeholder 3">
            <a:extLst>
              <a:ext uri="{FF2B5EF4-FFF2-40B4-BE49-F238E27FC236}">
                <a16:creationId xmlns:a16="http://schemas.microsoft.com/office/drawing/2014/main" id="{EF1223C6-66D2-48CF-8FA1-627B70C2449C}"/>
              </a:ext>
            </a:extLst>
          </p:cNvPr>
          <p:cNvSpPr>
            <a:spLocks noGrp="1"/>
          </p:cNvSpPr>
          <p:nvPr>
            <p:ph type="body" sz="half" idx="2"/>
          </p:nvPr>
        </p:nvSpPr>
        <p:spPr/>
        <p:txBody>
          <a:bodyPr/>
          <a:lstStyle/>
          <a:p>
            <a:pPr marL="285750" indent="-285750" algn="l">
              <a:buFont typeface="Arial" panose="020B0604020202020204" pitchFamily="34" charset="0"/>
              <a:buChar char="•"/>
            </a:pPr>
            <a:r>
              <a:rPr lang="en-US" dirty="0"/>
              <a:t>Hardware</a:t>
            </a:r>
          </a:p>
          <a:p>
            <a:pPr marL="285750" indent="-285750" algn="l">
              <a:buFont typeface="Arial" panose="020B0604020202020204" pitchFamily="34" charset="0"/>
              <a:buChar char="•"/>
            </a:pPr>
            <a:r>
              <a:rPr lang="en-US" dirty="0"/>
              <a:t>Operating System</a:t>
            </a:r>
          </a:p>
          <a:p>
            <a:pPr marL="285750" indent="-285750" algn="l">
              <a:buFont typeface="Arial" panose="020B0604020202020204" pitchFamily="34" charset="0"/>
              <a:buChar char="•"/>
            </a:pPr>
            <a:r>
              <a:rPr lang="en-US" dirty="0"/>
              <a:t>Environments</a:t>
            </a:r>
          </a:p>
          <a:p>
            <a:pPr marL="285750" indent="-285750" algn="l">
              <a:buFont typeface="Arial" panose="020B0604020202020204" pitchFamily="34" charset="0"/>
              <a:buChar char="•"/>
            </a:pPr>
            <a:r>
              <a:rPr lang="en-US" dirty="0"/>
              <a:t>Machine Learning</a:t>
            </a:r>
          </a:p>
          <a:p>
            <a:pPr marL="285750" indent="-285750" algn="l">
              <a:buFont typeface="Arial" panose="020B0604020202020204" pitchFamily="34" charset="0"/>
              <a:buChar char="•"/>
            </a:pPr>
            <a:r>
              <a:rPr lang="en-US" dirty="0"/>
              <a:t>Deep Learning</a:t>
            </a:r>
          </a:p>
          <a:p>
            <a:pPr marL="285750" indent="-285750" algn="l">
              <a:buFont typeface="Arial" panose="020B0604020202020204" pitchFamily="34" charset="0"/>
              <a:buChar char="•"/>
            </a:pPr>
            <a:r>
              <a:rPr lang="en-US" dirty="0"/>
              <a:t>Performance</a:t>
            </a:r>
          </a:p>
          <a:p>
            <a:pPr marL="285750" indent="-285750" algn="l">
              <a:buFont typeface="Arial" panose="020B0604020202020204" pitchFamily="34" charset="0"/>
              <a:buChar char="•"/>
            </a:pPr>
            <a:r>
              <a:rPr lang="en-US" dirty="0"/>
              <a:t>Pitfalls and Ideas for the Future</a:t>
            </a:r>
          </a:p>
        </p:txBody>
      </p:sp>
    </p:spTree>
    <p:extLst>
      <p:ext uri="{BB962C8B-B14F-4D97-AF65-F5344CB8AC3E}">
        <p14:creationId xmlns:p14="http://schemas.microsoft.com/office/powerpoint/2010/main" val="27311139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3F7C7E-514E-47A0-B326-1ACB20372D98}"/>
              </a:ext>
            </a:extLst>
          </p:cNvPr>
          <p:cNvSpPr>
            <a:spLocks noGrp="1"/>
          </p:cNvSpPr>
          <p:nvPr>
            <p:ph type="title"/>
          </p:nvPr>
        </p:nvSpPr>
        <p:spPr/>
        <p:txBody>
          <a:bodyPr/>
          <a:lstStyle/>
          <a:p>
            <a:r>
              <a:rPr lang="en-US" dirty="0"/>
              <a:t>Making my Pi</a:t>
            </a:r>
          </a:p>
        </p:txBody>
      </p:sp>
      <p:sp>
        <p:nvSpPr>
          <p:cNvPr id="3" name="Text Placeholder 2">
            <a:extLst>
              <a:ext uri="{FF2B5EF4-FFF2-40B4-BE49-F238E27FC236}">
                <a16:creationId xmlns:a16="http://schemas.microsoft.com/office/drawing/2014/main" id="{9EE63D77-7346-4223-93A4-69A645346033}"/>
              </a:ext>
            </a:extLst>
          </p:cNvPr>
          <p:cNvSpPr>
            <a:spLocks noGrp="1"/>
          </p:cNvSpPr>
          <p:nvPr>
            <p:ph type="body" idx="1"/>
          </p:nvPr>
        </p:nvSpPr>
        <p:spPr/>
        <p:txBody>
          <a:bodyPr/>
          <a:lstStyle/>
          <a:p>
            <a:r>
              <a:rPr lang="en-US" dirty="0"/>
              <a:t>Hardware</a:t>
            </a:r>
          </a:p>
        </p:txBody>
      </p:sp>
      <p:pic>
        <p:nvPicPr>
          <p:cNvPr id="8" name="Content Placeholder 7" descr="A picture containing text, indoor, items&#10;&#10;Description automatically generated">
            <a:extLst>
              <a:ext uri="{FF2B5EF4-FFF2-40B4-BE49-F238E27FC236}">
                <a16:creationId xmlns:a16="http://schemas.microsoft.com/office/drawing/2014/main" id="{6EFF8E78-3CC2-48BC-A568-A8B5DAB951BA}"/>
              </a:ext>
            </a:extLst>
          </p:cNvPr>
          <p:cNvPicPr>
            <a:picLocks noGrp="1" noChangeAspect="1"/>
          </p:cNvPicPr>
          <p:nvPr>
            <p:ph sz="half" idx="2"/>
          </p:nvPr>
        </p:nvPicPr>
        <p:blipFill>
          <a:blip r:embed="rId3"/>
          <a:stretch>
            <a:fillRect/>
          </a:stretch>
        </p:blipFill>
        <p:spPr>
          <a:xfrm>
            <a:off x="1046163" y="3095518"/>
            <a:ext cx="4764087" cy="2256051"/>
          </a:xfrm>
        </p:spPr>
      </p:pic>
      <p:sp>
        <p:nvSpPr>
          <p:cNvPr id="5" name="Text Placeholder 4">
            <a:extLst>
              <a:ext uri="{FF2B5EF4-FFF2-40B4-BE49-F238E27FC236}">
                <a16:creationId xmlns:a16="http://schemas.microsoft.com/office/drawing/2014/main" id="{40FB4016-2EBB-4A0B-B031-23E1C583E7D0}"/>
              </a:ext>
            </a:extLst>
          </p:cNvPr>
          <p:cNvSpPr>
            <a:spLocks noGrp="1"/>
          </p:cNvSpPr>
          <p:nvPr>
            <p:ph type="body" sz="quarter" idx="3"/>
          </p:nvPr>
        </p:nvSpPr>
        <p:spPr/>
        <p:txBody>
          <a:bodyPr/>
          <a:lstStyle/>
          <a:p>
            <a:r>
              <a:rPr lang="en-US" dirty="0"/>
              <a:t>Operating System</a:t>
            </a:r>
          </a:p>
        </p:txBody>
      </p:sp>
      <p:pic>
        <p:nvPicPr>
          <p:cNvPr id="10" name="Content Placeholder 9" descr="A picture containing text&#10;&#10;Description automatically generated">
            <a:extLst>
              <a:ext uri="{FF2B5EF4-FFF2-40B4-BE49-F238E27FC236}">
                <a16:creationId xmlns:a16="http://schemas.microsoft.com/office/drawing/2014/main" id="{B2DBCD44-38DA-4E78-B23E-C3899FA06E2E}"/>
              </a:ext>
            </a:extLst>
          </p:cNvPr>
          <p:cNvPicPr>
            <a:picLocks noGrp="1" noChangeAspect="1"/>
          </p:cNvPicPr>
          <p:nvPr>
            <p:ph sz="quarter" idx="4"/>
          </p:nvPr>
        </p:nvPicPr>
        <p:blipFill>
          <a:blip r:embed="rId4"/>
          <a:stretch>
            <a:fillRect/>
          </a:stretch>
        </p:blipFill>
        <p:spPr>
          <a:xfrm>
            <a:off x="6362700" y="3426884"/>
            <a:ext cx="4779963" cy="1593320"/>
          </a:xfrm>
        </p:spPr>
      </p:pic>
    </p:spTree>
    <p:extLst>
      <p:ext uri="{BB962C8B-B14F-4D97-AF65-F5344CB8AC3E}">
        <p14:creationId xmlns:p14="http://schemas.microsoft.com/office/powerpoint/2010/main" val="25480724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606D-E560-4820-9C3E-3B881D30AD5A}"/>
              </a:ext>
            </a:extLst>
          </p:cNvPr>
          <p:cNvSpPr>
            <a:spLocks noGrp="1"/>
          </p:cNvSpPr>
          <p:nvPr>
            <p:ph type="title"/>
          </p:nvPr>
        </p:nvSpPr>
        <p:spPr>
          <a:xfrm>
            <a:off x="913795" y="609600"/>
            <a:ext cx="10353762" cy="1257300"/>
          </a:xfrm>
        </p:spPr>
        <p:txBody>
          <a:bodyPr>
            <a:normAutofit/>
          </a:bodyPr>
          <a:lstStyle/>
          <a:p>
            <a:r>
              <a:rPr lang="en-US" dirty="0"/>
              <a:t>Object Detection Algorithms</a:t>
            </a:r>
          </a:p>
        </p:txBody>
      </p:sp>
      <p:graphicFrame>
        <p:nvGraphicFramePr>
          <p:cNvPr id="5" name="Content Placeholder 2" descr="SmartArt Graphic">
            <a:extLst>
              <a:ext uri="{FF2B5EF4-FFF2-40B4-BE49-F238E27FC236}">
                <a16:creationId xmlns:a16="http://schemas.microsoft.com/office/drawing/2014/main" id="{D6E2B9AC-73A3-4B9A-84F6-A0F50427C9AE}"/>
              </a:ext>
            </a:extLst>
          </p:cNvPr>
          <p:cNvGraphicFramePr>
            <a:graphicFrameLocks noGrp="1"/>
          </p:cNvGraphicFramePr>
          <p:nvPr>
            <p:ph idx="1"/>
            <p:extLst>
              <p:ext uri="{D42A27DB-BD31-4B8C-83A1-F6EECF244321}">
                <p14:modId xmlns:p14="http://schemas.microsoft.com/office/powerpoint/2010/main" val="946800194"/>
              </p:ext>
            </p:extLst>
          </p:nvPr>
        </p:nvGraphicFramePr>
        <p:xfrm>
          <a:off x="914400" y="2076450"/>
          <a:ext cx="10353675" cy="371475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6514438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F31B4-A942-43CF-B5B8-71B49E0DC351}"/>
              </a:ext>
            </a:extLst>
          </p:cNvPr>
          <p:cNvSpPr>
            <a:spLocks noGrp="1"/>
          </p:cNvSpPr>
          <p:nvPr>
            <p:ph type="title"/>
          </p:nvPr>
        </p:nvSpPr>
        <p:spPr/>
        <p:txBody>
          <a:bodyPr/>
          <a:lstStyle/>
          <a:p>
            <a:r>
              <a:rPr lang="en-US" dirty="0" err="1"/>
              <a:t>Haar</a:t>
            </a:r>
            <a:r>
              <a:rPr lang="en-US" dirty="0"/>
              <a:t> Cascade</a:t>
            </a:r>
          </a:p>
        </p:txBody>
      </p:sp>
      <p:pic>
        <p:nvPicPr>
          <p:cNvPr id="6" name="Content Placeholder 5">
            <a:extLst>
              <a:ext uri="{FF2B5EF4-FFF2-40B4-BE49-F238E27FC236}">
                <a16:creationId xmlns:a16="http://schemas.microsoft.com/office/drawing/2014/main" id="{71B5F8A3-6DE7-4661-B2A2-4C9392076DA2}"/>
              </a:ext>
            </a:extLst>
          </p:cNvPr>
          <p:cNvPicPr>
            <a:picLocks noGrp="1" noChangeAspect="1"/>
          </p:cNvPicPr>
          <p:nvPr>
            <p:ph sz="half" idx="1"/>
          </p:nvPr>
        </p:nvPicPr>
        <p:blipFill>
          <a:blip r:embed="rId3"/>
          <a:stretch>
            <a:fillRect/>
          </a:stretch>
        </p:blipFill>
        <p:spPr>
          <a:xfrm>
            <a:off x="1265741" y="2577917"/>
            <a:ext cx="4153480" cy="2619741"/>
          </a:xfrm>
        </p:spPr>
      </p:pic>
      <p:pic>
        <p:nvPicPr>
          <p:cNvPr id="8" name="Content Placeholder 7" descr="Diagram&#10;&#10;Description automatically generated">
            <a:extLst>
              <a:ext uri="{FF2B5EF4-FFF2-40B4-BE49-F238E27FC236}">
                <a16:creationId xmlns:a16="http://schemas.microsoft.com/office/drawing/2014/main" id="{430E65F3-70DB-4621-83D7-1DBD328D3C27}"/>
              </a:ext>
            </a:extLst>
          </p:cNvPr>
          <p:cNvPicPr>
            <a:picLocks noGrp="1" noChangeAspect="1"/>
          </p:cNvPicPr>
          <p:nvPr>
            <p:ph sz="half" idx="2"/>
          </p:nvPr>
        </p:nvPicPr>
        <p:blipFill>
          <a:blip r:embed="rId4"/>
          <a:stretch>
            <a:fillRect/>
          </a:stretch>
        </p:blipFill>
        <p:spPr>
          <a:xfrm>
            <a:off x="6900592" y="2758917"/>
            <a:ext cx="3877216" cy="2257740"/>
          </a:xfrm>
        </p:spPr>
      </p:pic>
      <p:sp>
        <p:nvSpPr>
          <p:cNvPr id="9" name="TextBox 8">
            <a:extLst>
              <a:ext uri="{FF2B5EF4-FFF2-40B4-BE49-F238E27FC236}">
                <a16:creationId xmlns:a16="http://schemas.microsoft.com/office/drawing/2014/main" id="{D42D67BA-A497-4197-8DB4-21D5DB6D6BAF}"/>
              </a:ext>
            </a:extLst>
          </p:cNvPr>
          <p:cNvSpPr txBox="1"/>
          <p:nvPr/>
        </p:nvSpPr>
        <p:spPr>
          <a:xfrm>
            <a:off x="1265741" y="1761195"/>
            <a:ext cx="4153480" cy="584775"/>
          </a:xfrm>
          <a:prstGeom prst="rect">
            <a:avLst/>
          </a:prstGeom>
          <a:noFill/>
        </p:spPr>
        <p:txBody>
          <a:bodyPr wrap="square" rtlCol="0">
            <a:spAutoFit/>
          </a:bodyPr>
          <a:lstStyle/>
          <a:p>
            <a:r>
              <a:rPr lang="en-US" sz="3200" dirty="0" err="1"/>
              <a:t>Haar</a:t>
            </a:r>
            <a:r>
              <a:rPr lang="en-US" sz="3200" dirty="0"/>
              <a:t> Wavelet</a:t>
            </a:r>
          </a:p>
        </p:txBody>
      </p:sp>
      <p:sp>
        <p:nvSpPr>
          <p:cNvPr id="10" name="TextBox 9">
            <a:extLst>
              <a:ext uri="{FF2B5EF4-FFF2-40B4-BE49-F238E27FC236}">
                <a16:creationId xmlns:a16="http://schemas.microsoft.com/office/drawing/2014/main" id="{198CBB69-5477-4BDE-A094-603B1BCE9E77}"/>
              </a:ext>
            </a:extLst>
          </p:cNvPr>
          <p:cNvSpPr txBox="1"/>
          <p:nvPr/>
        </p:nvSpPr>
        <p:spPr>
          <a:xfrm>
            <a:off x="6900592" y="1761194"/>
            <a:ext cx="4153480" cy="584775"/>
          </a:xfrm>
          <a:prstGeom prst="rect">
            <a:avLst/>
          </a:prstGeom>
          <a:noFill/>
        </p:spPr>
        <p:txBody>
          <a:bodyPr wrap="square" rtlCol="0">
            <a:spAutoFit/>
          </a:bodyPr>
          <a:lstStyle/>
          <a:p>
            <a:r>
              <a:rPr lang="en-US" sz="3200" dirty="0"/>
              <a:t>Cascade with AdaBoost</a:t>
            </a:r>
          </a:p>
        </p:txBody>
      </p:sp>
    </p:spTree>
    <p:extLst>
      <p:ext uri="{BB962C8B-B14F-4D97-AF65-F5344CB8AC3E}">
        <p14:creationId xmlns:p14="http://schemas.microsoft.com/office/powerpoint/2010/main" val="18683275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B288B7-FFDB-4FE6-BFFD-0DD573CB309A}"/>
              </a:ext>
            </a:extLst>
          </p:cNvPr>
          <p:cNvSpPr>
            <a:spLocks noGrp="1"/>
          </p:cNvSpPr>
          <p:nvPr>
            <p:ph type="title"/>
          </p:nvPr>
        </p:nvSpPr>
        <p:spPr/>
        <p:txBody>
          <a:bodyPr/>
          <a:lstStyle/>
          <a:p>
            <a:r>
              <a:rPr lang="en-US" dirty="0"/>
              <a:t>YOLO</a:t>
            </a:r>
          </a:p>
        </p:txBody>
      </p:sp>
      <p:sp>
        <p:nvSpPr>
          <p:cNvPr id="3" name="Text Placeholder 2">
            <a:extLst>
              <a:ext uri="{FF2B5EF4-FFF2-40B4-BE49-F238E27FC236}">
                <a16:creationId xmlns:a16="http://schemas.microsoft.com/office/drawing/2014/main" id="{735360F9-78E7-46B7-9072-52A566BF38D2}"/>
              </a:ext>
            </a:extLst>
          </p:cNvPr>
          <p:cNvSpPr>
            <a:spLocks noGrp="1"/>
          </p:cNvSpPr>
          <p:nvPr>
            <p:ph type="body" idx="1"/>
          </p:nvPr>
        </p:nvSpPr>
        <p:spPr/>
        <p:txBody>
          <a:bodyPr/>
          <a:lstStyle/>
          <a:p>
            <a:r>
              <a:rPr lang="en-US" dirty="0"/>
              <a:t>One Neural Network</a:t>
            </a:r>
          </a:p>
        </p:txBody>
      </p:sp>
      <p:pic>
        <p:nvPicPr>
          <p:cNvPr id="8" name="Content Placeholder 7" descr="Graphical user interface&#10;&#10;Description automatically generated">
            <a:extLst>
              <a:ext uri="{FF2B5EF4-FFF2-40B4-BE49-F238E27FC236}">
                <a16:creationId xmlns:a16="http://schemas.microsoft.com/office/drawing/2014/main" id="{5E5E8F08-AAA1-4EF5-9556-3CB10A96B0D1}"/>
              </a:ext>
            </a:extLst>
          </p:cNvPr>
          <p:cNvPicPr>
            <a:picLocks noGrp="1" noChangeAspect="1"/>
          </p:cNvPicPr>
          <p:nvPr>
            <p:ph sz="half" idx="2"/>
          </p:nvPr>
        </p:nvPicPr>
        <p:blipFill>
          <a:blip r:embed="rId3"/>
          <a:stretch>
            <a:fillRect/>
          </a:stretch>
        </p:blipFill>
        <p:spPr>
          <a:xfrm>
            <a:off x="6363166" y="2659927"/>
            <a:ext cx="4723726" cy="3043238"/>
          </a:xfrm>
        </p:spPr>
      </p:pic>
      <p:sp>
        <p:nvSpPr>
          <p:cNvPr id="5" name="Text Placeholder 4">
            <a:extLst>
              <a:ext uri="{FF2B5EF4-FFF2-40B4-BE49-F238E27FC236}">
                <a16:creationId xmlns:a16="http://schemas.microsoft.com/office/drawing/2014/main" id="{2250637B-6B09-4D3C-95CF-FE5D802E9970}"/>
              </a:ext>
            </a:extLst>
          </p:cNvPr>
          <p:cNvSpPr>
            <a:spLocks noGrp="1"/>
          </p:cNvSpPr>
          <p:nvPr>
            <p:ph type="body" sz="quarter" idx="3"/>
          </p:nvPr>
        </p:nvSpPr>
        <p:spPr/>
        <p:txBody>
          <a:bodyPr/>
          <a:lstStyle/>
          <a:p>
            <a:r>
              <a:rPr lang="en-US" dirty="0"/>
              <a:t>Predicts bounding boxes</a:t>
            </a:r>
          </a:p>
        </p:txBody>
      </p:sp>
      <p:pic>
        <p:nvPicPr>
          <p:cNvPr id="10" name="Content Placeholder 9" descr="Diagram, engineering drawing&#10;&#10;Description automatically generated">
            <a:extLst>
              <a:ext uri="{FF2B5EF4-FFF2-40B4-BE49-F238E27FC236}">
                <a16:creationId xmlns:a16="http://schemas.microsoft.com/office/drawing/2014/main" id="{EA3A555B-A33C-4425-A3FC-F76B93F3C29A}"/>
              </a:ext>
            </a:extLst>
          </p:cNvPr>
          <p:cNvPicPr>
            <a:picLocks noGrp="1" noChangeAspect="1"/>
          </p:cNvPicPr>
          <p:nvPr>
            <p:ph sz="quarter" idx="4"/>
          </p:nvPr>
        </p:nvPicPr>
        <p:blipFill>
          <a:blip r:embed="rId4"/>
          <a:stretch>
            <a:fillRect/>
          </a:stretch>
        </p:blipFill>
        <p:spPr>
          <a:xfrm>
            <a:off x="1046013" y="3161339"/>
            <a:ext cx="4779963" cy="2238717"/>
          </a:xfrm>
        </p:spPr>
      </p:pic>
    </p:spTree>
    <p:extLst>
      <p:ext uri="{BB962C8B-B14F-4D97-AF65-F5344CB8AC3E}">
        <p14:creationId xmlns:p14="http://schemas.microsoft.com/office/powerpoint/2010/main" val="32366415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0EF2A0DA-AE81-4A45-972E-646AC2870C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5">
            <a:extLst>
              <a:ext uri="{FF2B5EF4-FFF2-40B4-BE49-F238E27FC236}">
                <a16:creationId xmlns:a16="http://schemas.microsoft.com/office/drawing/2014/main" id="{39A86993-B877-479E-813E-132819A3E10B}"/>
              </a:ext>
            </a:extLst>
          </p:cNvPr>
          <p:cNvPicPr>
            <a:picLocks noGrp="1" noChangeAspect="1"/>
          </p:cNvPicPr>
          <p:nvPr>
            <p:ph idx="1"/>
          </p:nvPr>
        </p:nvPicPr>
        <p:blipFill rotWithShape="1">
          <a:blip r:embed="rId4"/>
          <a:srcRect l="10417" r="917"/>
          <a:stretch/>
        </p:blipFill>
        <p:spPr>
          <a:xfrm>
            <a:off x="6095999" y="10"/>
            <a:ext cx="6096000" cy="6857990"/>
          </a:xfrm>
          <a:prstGeom prst="rect">
            <a:avLst/>
          </a:prstGeom>
        </p:spPr>
      </p:pic>
      <p:pic>
        <p:nvPicPr>
          <p:cNvPr id="18" name="Picture 17">
            <a:extLst>
              <a:ext uri="{FF2B5EF4-FFF2-40B4-BE49-F238E27FC236}">
                <a16:creationId xmlns:a16="http://schemas.microsoft.com/office/drawing/2014/main" id="{B536FA4E-0152-4E27-91DA-0FC22D1846B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964" r="2807" b="1446"/>
          <a:stretch/>
        </p:blipFill>
        <p:spPr>
          <a:xfrm>
            <a:off x="6257026" y="1"/>
            <a:ext cx="5934973" cy="6858000"/>
          </a:xfrm>
          <a:prstGeom prst="rect">
            <a:avLst/>
          </a:prstGeom>
        </p:spPr>
      </p:pic>
      <p:sp>
        <p:nvSpPr>
          <p:cNvPr id="2" name="Title 1">
            <a:extLst>
              <a:ext uri="{FF2B5EF4-FFF2-40B4-BE49-F238E27FC236}">
                <a16:creationId xmlns:a16="http://schemas.microsoft.com/office/drawing/2014/main" id="{B0FEB5AF-1E30-4A3F-8D96-56AA3C973875}"/>
              </a:ext>
            </a:extLst>
          </p:cNvPr>
          <p:cNvSpPr>
            <a:spLocks noGrp="1"/>
          </p:cNvSpPr>
          <p:nvPr>
            <p:ph type="title"/>
          </p:nvPr>
        </p:nvSpPr>
        <p:spPr>
          <a:xfrm>
            <a:off x="742064" y="772528"/>
            <a:ext cx="4538124" cy="970450"/>
          </a:xfrm>
        </p:spPr>
        <p:txBody>
          <a:bodyPr vert="horz" lIns="91440" tIns="45720" rIns="91440" bIns="45720" rtlCol="0" anchor="b">
            <a:normAutofit/>
          </a:bodyPr>
          <a:lstStyle/>
          <a:p>
            <a:pPr algn="l"/>
            <a:r>
              <a:rPr lang="en-US" sz="3200" dirty="0"/>
              <a:t>Using YOLOv4-tiny for full-body detection</a:t>
            </a:r>
          </a:p>
        </p:txBody>
      </p:sp>
      <p:sp>
        <p:nvSpPr>
          <p:cNvPr id="4" name="Text Placeholder 3">
            <a:extLst>
              <a:ext uri="{FF2B5EF4-FFF2-40B4-BE49-F238E27FC236}">
                <a16:creationId xmlns:a16="http://schemas.microsoft.com/office/drawing/2014/main" id="{8496A0A3-0350-412E-A219-26EECF7F553C}"/>
              </a:ext>
            </a:extLst>
          </p:cNvPr>
          <p:cNvSpPr>
            <a:spLocks noGrp="1"/>
          </p:cNvSpPr>
          <p:nvPr>
            <p:ph type="body" sz="half" idx="2"/>
          </p:nvPr>
        </p:nvSpPr>
        <p:spPr>
          <a:xfrm>
            <a:off x="742064" y="2228208"/>
            <a:ext cx="4403596" cy="4058751"/>
          </a:xfrm>
        </p:spPr>
        <p:txBody>
          <a:bodyPr vert="horz" lIns="91440" tIns="45720" rIns="91440" bIns="45720" rtlCol="0" anchor="t">
            <a:normAutofit/>
          </a:bodyPr>
          <a:lstStyle/>
          <a:p>
            <a:pPr algn="l"/>
            <a:r>
              <a:rPr lang="en-US" sz="1800" dirty="0"/>
              <a:t>Predicted in 11.278000 milli-seconds.</a:t>
            </a:r>
          </a:p>
          <a:p>
            <a:pPr algn="l"/>
            <a:r>
              <a:rPr lang="en-US" sz="1800" dirty="0"/>
              <a:t>dog: 32%</a:t>
            </a:r>
          </a:p>
          <a:p>
            <a:pPr algn="l"/>
            <a:r>
              <a:rPr lang="en-US" sz="1800" dirty="0"/>
              <a:t>man: 83%</a:t>
            </a:r>
          </a:p>
          <a:p>
            <a:pPr algn="l"/>
            <a:r>
              <a:rPr lang="en-US" sz="1800" dirty="0"/>
              <a:t>Toddler: 69%</a:t>
            </a:r>
          </a:p>
        </p:txBody>
      </p:sp>
    </p:spTree>
    <p:extLst>
      <p:ext uri="{BB962C8B-B14F-4D97-AF65-F5344CB8AC3E}">
        <p14:creationId xmlns:p14="http://schemas.microsoft.com/office/powerpoint/2010/main" val="31702606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EF2A0DA-AE81-4A45-972E-646AC2870C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5">
            <a:extLst>
              <a:ext uri="{FF2B5EF4-FFF2-40B4-BE49-F238E27FC236}">
                <a16:creationId xmlns:a16="http://schemas.microsoft.com/office/drawing/2014/main" id="{84D4AD22-9F5D-42F2-B53D-8162D7043DC9}"/>
              </a:ext>
            </a:extLst>
          </p:cNvPr>
          <p:cNvPicPr>
            <a:picLocks noGrp="1" noChangeAspect="1"/>
          </p:cNvPicPr>
          <p:nvPr>
            <p:ph idx="1"/>
          </p:nvPr>
        </p:nvPicPr>
        <p:blipFill rotWithShape="1">
          <a:blip r:embed="rId4"/>
          <a:srcRect r="10888"/>
          <a:stretch/>
        </p:blipFill>
        <p:spPr>
          <a:xfrm>
            <a:off x="-8622" y="10"/>
            <a:ext cx="6096000" cy="6857990"/>
          </a:xfrm>
          <a:prstGeom prst="rect">
            <a:avLst/>
          </a:prstGeom>
        </p:spPr>
      </p:pic>
      <p:pic>
        <p:nvPicPr>
          <p:cNvPr id="13" name="Picture 12">
            <a:extLst>
              <a:ext uri="{FF2B5EF4-FFF2-40B4-BE49-F238E27FC236}">
                <a16:creationId xmlns:a16="http://schemas.microsoft.com/office/drawing/2014/main" id="{B536FA4E-0152-4E27-91DA-0FC22D1846B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964" r="2807" b="1446"/>
          <a:stretch/>
        </p:blipFill>
        <p:spPr>
          <a:xfrm>
            <a:off x="6257026" y="1"/>
            <a:ext cx="5934973" cy="6858000"/>
          </a:xfrm>
          <a:prstGeom prst="rect">
            <a:avLst/>
          </a:prstGeom>
        </p:spPr>
      </p:pic>
      <p:sp>
        <p:nvSpPr>
          <p:cNvPr id="2" name="Title 1">
            <a:extLst>
              <a:ext uri="{FF2B5EF4-FFF2-40B4-BE49-F238E27FC236}">
                <a16:creationId xmlns:a16="http://schemas.microsoft.com/office/drawing/2014/main" id="{72222DE3-B765-4A40-BE7F-DE39517CF0AA}"/>
              </a:ext>
            </a:extLst>
          </p:cNvPr>
          <p:cNvSpPr>
            <a:spLocks noGrp="1"/>
          </p:cNvSpPr>
          <p:nvPr>
            <p:ph type="title"/>
          </p:nvPr>
        </p:nvSpPr>
        <p:spPr>
          <a:xfrm>
            <a:off x="6900493" y="609600"/>
            <a:ext cx="4538124" cy="970450"/>
          </a:xfrm>
        </p:spPr>
        <p:txBody>
          <a:bodyPr vert="horz" lIns="91440" tIns="45720" rIns="91440" bIns="45720" rtlCol="0" anchor="b">
            <a:normAutofit/>
          </a:bodyPr>
          <a:lstStyle/>
          <a:p>
            <a:pPr algn="l"/>
            <a:r>
              <a:rPr lang="en-US" sz="3200"/>
              <a:t>Using YOLOv4-tiny for Face Detection</a:t>
            </a:r>
          </a:p>
        </p:txBody>
      </p:sp>
      <p:sp>
        <p:nvSpPr>
          <p:cNvPr id="4" name="Text Placeholder 3">
            <a:extLst>
              <a:ext uri="{FF2B5EF4-FFF2-40B4-BE49-F238E27FC236}">
                <a16:creationId xmlns:a16="http://schemas.microsoft.com/office/drawing/2014/main" id="{B95729A9-4D34-4D8F-8841-B96D9E575323}"/>
              </a:ext>
            </a:extLst>
          </p:cNvPr>
          <p:cNvSpPr>
            <a:spLocks noGrp="1"/>
          </p:cNvSpPr>
          <p:nvPr>
            <p:ph type="body" sz="half" idx="2"/>
          </p:nvPr>
        </p:nvSpPr>
        <p:spPr>
          <a:xfrm>
            <a:off x="6900493" y="1732449"/>
            <a:ext cx="4403596" cy="4058751"/>
          </a:xfrm>
        </p:spPr>
        <p:txBody>
          <a:bodyPr vert="horz" lIns="91440" tIns="45720" rIns="91440" bIns="45720" rtlCol="0" anchor="t">
            <a:normAutofit/>
          </a:bodyPr>
          <a:lstStyle/>
          <a:p>
            <a:pPr algn="l"/>
            <a:r>
              <a:rPr lang="en-US" sz="1800" dirty="0"/>
              <a:t>Predicted in 5.150000 milli-seconds.</a:t>
            </a:r>
          </a:p>
          <a:p>
            <a:pPr algn="l"/>
            <a:r>
              <a:rPr lang="en-US" sz="1800" dirty="0"/>
              <a:t>Toddler: 97%</a:t>
            </a:r>
          </a:p>
        </p:txBody>
      </p:sp>
    </p:spTree>
    <p:extLst>
      <p:ext uri="{BB962C8B-B14F-4D97-AF65-F5344CB8AC3E}">
        <p14:creationId xmlns:p14="http://schemas.microsoft.com/office/powerpoint/2010/main" val="183488877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Custom 35">
      <a:dk1>
        <a:sysClr val="windowText" lastClr="000000"/>
      </a:dk1>
      <a:lt1>
        <a:sysClr val="window" lastClr="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Custom 4">
      <a:majorFont>
        <a:latin typeface="Goudy Old Style"/>
        <a:ea typeface=""/>
        <a:cs typeface=""/>
      </a:majorFont>
      <a:minorFont>
        <a:latin typeface="Goudy Old Style"/>
        <a:ea typeface=""/>
        <a:cs typeface=""/>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42">
    <a:dk1>
      <a:sysClr val="windowText" lastClr="000000"/>
    </a:dk1>
    <a:lt1>
      <a:sysClr val="window" lastClr="FFFFFF"/>
    </a:lt1>
    <a:dk2>
      <a:srgbClr val="454551"/>
    </a:dk2>
    <a:lt2>
      <a:srgbClr val="E3E3E5"/>
    </a:lt2>
    <a:accent1>
      <a:srgbClr val="FE09E3"/>
    </a:accent1>
    <a:accent2>
      <a:srgbClr val="00ACF5"/>
    </a:accent2>
    <a:accent3>
      <a:srgbClr val="55CB72"/>
    </a:accent3>
    <a:accent4>
      <a:srgbClr val="EFC926"/>
    </a:accent4>
    <a:accent5>
      <a:srgbClr val="969696"/>
    </a:accent5>
    <a:accent6>
      <a:srgbClr val="D54773"/>
    </a:accent6>
    <a:hlink>
      <a:srgbClr val="6B9F25"/>
    </a:hlink>
    <a:folHlink>
      <a:srgbClr val="8C8C8C"/>
    </a:folHlink>
  </a:clrScheme>
</a:themeOverride>
</file>

<file path=ppt/theme/themeOverride2.xml><?xml version="1.0" encoding="utf-8"?>
<a:themeOverride xmlns:a="http://schemas.openxmlformats.org/drawingml/2006/main">
  <a:clrScheme name="Custom 42">
    <a:dk1>
      <a:sysClr val="windowText" lastClr="000000"/>
    </a:dk1>
    <a:lt1>
      <a:sysClr val="window" lastClr="FFFFFF"/>
    </a:lt1>
    <a:dk2>
      <a:srgbClr val="454551"/>
    </a:dk2>
    <a:lt2>
      <a:srgbClr val="E3E3E5"/>
    </a:lt2>
    <a:accent1>
      <a:srgbClr val="FE09E3"/>
    </a:accent1>
    <a:accent2>
      <a:srgbClr val="00ACF5"/>
    </a:accent2>
    <a:accent3>
      <a:srgbClr val="55CB72"/>
    </a:accent3>
    <a:accent4>
      <a:srgbClr val="EFC926"/>
    </a:accent4>
    <a:accent5>
      <a:srgbClr val="969696"/>
    </a:accent5>
    <a:accent6>
      <a:srgbClr val="D54773"/>
    </a:accent6>
    <a:hlink>
      <a:srgbClr val="6B9F25"/>
    </a:hlink>
    <a:folHlink>
      <a:srgbClr val="8C8C8C"/>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2A3AD49-9331-450C-A2FE-6857A4DB38C6}">
  <ds:schemaRefs>
    <ds:schemaRef ds:uri="http://schemas.microsoft.com/office/infopath/2007/PartnerControls"/>
    <ds:schemaRef ds:uri="http://purl.org/dc/dcmitype/"/>
    <ds:schemaRef ds:uri="http://schemas.microsoft.com/office/2006/documentManagement/types"/>
    <ds:schemaRef ds:uri="http://purl.org/dc/terms/"/>
    <ds:schemaRef ds:uri="16c05727-aa75-4e4a-9b5f-8a80a1165891"/>
    <ds:schemaRef ds:uri="http://purl.org/dc/elements/1.1/"/>
    <ds:schemaRef ds:uri="http://schemas.microsoft.com/office/2006/metadata/properties"/>
    <ds:schemaRef ds:uri="71af3243-3dd4-4a8d-8c0d-dd76da1f02a5"/>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73CC670F-05B9-4BB7-BA2C-0DE5B5C1E5D3}">
  <ds:schemaRefs>
    <ds:schemaRef ds:uri="http://schemas.microsoft.com/sharepoint/v3/contenttype/forms"/>
  </ds:schemaRefs>
</ds:datastoreItem>
</file>

<file path=customXml/itemProps3.xml><?xml version="1.0" encoding="utf-8"?>
<ds:datastoreItem xmlns:ds="http://schemas.openxmlformats.org/officeDocument/2006/customXml" ds:itemID="{189B453C-F2B2-4ECA-A6ED-7DBEF1B6D38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{3285F1F0-29C9-4112-B91C-72A5E92FBFB8}tf00934815_win32</Template>
  <TotalTime>614</TotalTime>
  <Words>3047</Words>
  <Application>Microsoft Office PowerPoint</Application>
  <PresentationFormat>Widescreen</PresentationFormat>
  <Paragraphs>316</Paragraphs>
  <Slides>17</Slides>
  <Notes>15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-apple-system</vt:lpstr>
      <vt:lpstr>Arial</vt:lpstr>
      <vt:lpstr>Calibri</vt:lpstr>
      <vt:lpstr>Goudy Old Style</vt:lpstr>
      <vt:lpstr>Wingdings 2</vt:lpstr>
      <vt:lpstr>SlateVTI</vt:lpstr>
      <vt:lpstr>Object Tracking</vt:lpstr>
      <vt:lpstr>YES!</vt:lpstr>
      <vt:lpstr>Overview</vt:lpstr>
      <vt:lpstr>Making my Pi</vt:lpstr>
      <vt:lpstr>Object Detection Algorithms</vt:lpstr>
      <vt:lpstr>Haar Cascade</vt:lpstr>
      <vt:lpstr>YOLO</vt:lpstr>
      <vt:lpstr>Using YOLOv4-tiny for full-body detection</vt:lpstr>
      <vt:lpstr>Using YOLOv4-tiny for Face Detection</vt:lpstr>
      <vt:lpstr>Haar Cascade</vt:lpstr>
      <vt:lpstr>Pitfalls</vt:lpstr>
      <vt:lpstr>Add ons!</vt:lpstr>
      <vt:lpstr>Ideas for the Future</vt:lpstr>
      <vt:lpstr>Conclusion</vt:lpstr>
      <vt:lpstr>Questions?</vt:lpstr>
      <vt:lpstr>Sources</vt:lpstr>
      <vt:lpstr>Sources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Lorem Ipsum</dc:title>
  <dc:creator>Christopher Caldarella</dc:creator>
  <cp:lastModifiedBy>Christopher Caldarella</cp:lastModifiedBy>
  <cp:revision>45</cp:revision>
  <dcterms:created xsi:type="dcterms:W3CDTF">2021-06-14T04:19:45Z</dcterms:created>
  <dcterms:modified xsi:type="dcterms:W3CDTF">2021-06-14T14:40:02Z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